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sldIdLst>
    <p:sldId id="306" r:id="rId2"/>
    <p:sldId id="256" r:id="rId3"/>
    <p:sldId id="280" r:id="rId4"/>
    <p:sldId id="305" r:id="rId5"/>
    <p:sldId id="281" r:id="rId6"/>
    <p:sldId id="277" r:id="rId7"/>
    <p:sldId id="279" r:id="rId8"/>
    <p:sldId id="283" r:id="rId9"/>
    <p:sldId id="261" r:id="rId10"/>
    <p:sldId id="284" r:id="rId11"/>
    <p:sldId id="285" r:id="rId12"/>
    <p:sldId id="288" r:id="rId13"/>
    <p:sldId id="287" r:id="rId14"/>
    <p:sldId id="286" r:id="rId15"/>
    <p:sldId id="258" r:id="rId16"/>
    <p:sldId id="257" r:id="rId17"/>
    <p:sldId id="262" r:id="rId18"/>
    <p:sldId id="263" r:id="rId19"/>
    <p:sldId id="289" r:id="rId20"/>
    <p:sldId id="264" r:id="rId21"/>
    <p:sldId id="265" r:id="rId22"/>
    <p:sldId id="290" r:id="rId23"/>
    <p:sldId id="266" r:id="rId24"/>
    <p:sldId id="267" r:id="rId25"/>
    <p:sldId id="268" r:id="rId26"/>
    <p:sldId id="292" r:id="rId27"/>
    <p:sldId id="309" r:id="rId28"/>
    <p:sldId id="291" r:id="rId29"/>
    <p:sldId id="269" r:id="rId30"/>
    <p:sldId id="270" r:id="rId31"/>
    <p:sldId id="293" r:id="rId32"/>
    <p:sldId id="295" r:id="rId33"/>
    <p:sldId id="296" r:id="rId34"/>
    <p:sldId id="297" r:id="rId35"/>
    <p:sldId id="307" r:id="rId36"/>
    <p:sldId id="299" r:id="rId37"/>
    <p:sldId id="310" r:id="rId38"/>
    <p:sldId id="311" r:id="rId39"/>
    <p:sldId id="312" r:id="rId40"/>
    <p:sldId id="314" r:id="rId41"/>
    <p:sldId id="315" r:id="rId42"/>
    <p:sldId id="300" r:id="rId43"/>
    <p:sldId id="274" r:id="rId44"/>
    <p:sldId id="301" r:id="rId45"/>
    <p:sldId id="317" r:id="rId46"/>
    <p:sldId id="304" r:id="rId47"/>
    <p:sldId id="31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0088" autoAdjust="0"/>
  </p:normalViewPr>
  <p:slideViewPr>
    <p:cSldViewPr snapToGrid="0" snapToObjects="1">
      <p:cViewPr varScale="1">
        <p:scale>
          <a:sx n="55" d="100"/>
          <a:sy n="55" d="100"/>
        </p:scale>
        <p:origin x="-7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5D6D8-8859-44DC-BA54-743538D8DD27}" type="doc">
      <dgm:prSet loTypeId="urn:microsoft.com/office/officeart/2005/8/layout/venn1" loCatId="relationship" qsTypeId="urn:microsoft.com/office/officeart/2005/8/quickstyle/simple1" qsCatId="simple" csTypeId="urn:microsoft.com/office/officeart/2005/8/colors/accent1_2" csCatId="accent1" phldr="1"/>
      <dgm:spPr/>
    </dgm:pt>
    <dgm:pt modelId="{AA063EA5-D2FE-483E-9D23-D69CBF5007C7}">
      <dgm:prSet phldrT="[Text]" custT="1"/>
      <dgm:spPr/>
      <dgm:t>
        <a:bodyPr/>
        <a:lstStyle/>
        <a:p>
          <a:r>
            <a:rPr lang="en-US" sz="3600" dirty="0" smtClean="0">
              <a:latin typeface="Times New Roman" pitchFamily="18" charset="0"/>
              <a:cs typeface="Times New Roman" pitchFamily="18" charset="0"/>
            </a:rPr>
            <a:t>Current Classroom Assignments</a:t>
          </a:r>
          <a:endParaRPr lang="en-US" sz="3600" dirty="0">
            <a:latin typeface="Times New Roman" pitchFamily="18" charset="0"/>
            <a:cs typeface="Times New Roman" pitchFamily="18" charset="0"/>
          </a:endParaRPr>
        </a:p>
      </dgm:t>
    </dgm:pt>
    <dgm:pt modelId="{BEA9ED4C-B78B-43AC-999F-A2FCE9583FB0}" type="parTrans" cxnId="{A02213D1-1306-4201-A2EA-678AFD66FC9E}">
      <dgm:prSet/>
      <dgm:spPr/>
      <dgm:t>
        <a:bodyPr/>
        <a:lstStyle/>
        <a:p>
          <a:endParaRPr lang="en-US"/>
        </a:p>
      </dgm:t>
    </dgm:pt>
    <dgm:pt modelId="{9AEA79FF-546F-4F4A-9DFF-73C5AC074F7B}" type="sibTrans" cxnId="{A02213D1-1306-4201-A2EA-678AFD66FC9E}">
      <dgm:prSet/>
      <dgm:spPr/>
      <dgm:t>
        <a:bodyPr/>
        <a:lstStyle/>
        <a:p>
          <a:endParaRPr lang="en-US"/>
        </a:p>
      </dgm:t>
    </dgm:pt>
    <dgm:pt modelId="{FA909490-A92B-4827-99B3-50EFB139F2EA}">
      <dgm:prSet phldrT="[Text]" custT="1"/>
      <dgm:spPr/>
      <dgm:t>
        <a:bodyPr/>
        <a:lstStyle/>
        <a:p>
          <a:r>
            <a:rPr lang="en-US" sz="3600" dirty="0" smtClean="0">
              <a:latin typeface="Times New Roman" pitchFamily="18" charset="0"/>
              <a:cs typeface="Times New Roman" pitchFamily="18" charset="0"/>
            </a:rPr>
            <a:t>Common Core Performance Tasks</a:t>
          </a:r>
          <a:endParaRPr lang="en-US" sz="3600" dirty="0">
            <a:latin typeface="Times New Roman" pitchFamily="18" charset="0"/>
            <a:cs typeface="Times New Roman" pitchFamily="18" charset="0"/>
          </a:endParaRPr>
        </a:p>
      </dgm:t>
    </dgm:pt>
    <dgm:pt modelId="{217E1249-FCB4-4550-9C31-89A3FA2DD337}" type="parTrans" cxnId="{A4633E40-5BF1-4443-82A8-5AC53D35270B}">
      <dgm:prSet/>
      <dgm:spPr/>
      <dgm:t>
        <a:bodyPr/>
        <a:lstStyle/>
        <a:p>
          <a:endParaRPr lang="en-US"/>
        </a:p>
      </dgm:t>
    </dgm:pt>
    <dgm:pt modelId="{75DDAB50-140F-4FC3-8794-72F77BA02019}" type="sibTrans" cxnId="{A4633E40-5BF1-4443-82A8-5AC53D35270B}">
      <dgm:prSet/>
      <dgm:spPr/>
      <dgm:t>
        <a:bodyPr/>
        <a:lstStyle/>
        <a:p>
          <a:endParaRPr lang="en-US"/>
        </a:p>
      </dgm:t>
    </dgm:pt>
    <dgm:pt modelId="{9322FC2A-2C3A-425B-B3ED-FEE962F0CF13}" type="pres">
      <dgm:prSet presAssocID="{C795D6D8-8859-44DC-BA54-743538D8DD27}" presName="compositeShape" presStyleCnt="0">
        <dgm:presLayoutVars>
          <dgm:chMax val="7"/>
          <dgm:dir/>
          <dgm:resizeHandles val="exact"/>
        </dgm:presLayoutVars>
      </dgm:prSet>
      <dgm:spPr/>
    </dgm:pt>
    <dgm:pt modelId="{1BA8BC19-0393-4759-AC3D-9F018201B630}" type="pres">
      <dgm:prSet presAssocID="{AA063EA5-D2FE-483E-9D23-D69CBF5007C7}" presName="circ1" presStyleLbl="vennNode1" presStyleIdx="0" presStyleCnt="2"/>
      <dgm:spPr/>
      <dgm:t>
        <a:bodyPr/>
        <a:lstStyle/>
        <a:p>
          <a:endParaRPr lang="en-US"/>
        </a:p>
      </dgm:t>
    </dgm:pt>
    <dgm:pt modelId="{7C59A504-D79E-4200-AD79-6357DCD68105}" type="pres">
      <dgm:prSet presAssocID="{AA063EA5-D2FE-483E-9D23-D69CBF5007C7}" presName="circ1Tx" presStyleLbl="revTx" presStyleIdx="0" presStyleCnt="0">
        <dgm:presLayoutVars>
          <dgm:chMax val="0"/>
          <dgm:chPref val="0"/>
          <dgm:bulletEnabled val="1"/>
        </dgm:presLayoutVars>
      </dgm:prSet>
      <dgm:spPr/>
      <dgm:t>
        <a:bodyPr/>
        <a:lstStyle/>
        <a:p>
          <a:endParaRPr lang="en-US"/>
        </a:p>
      </dgm:t>
    </dgm:pt>
    <dgm:pt modelId="{97E54EDC-5CFE-4CBF-B7C7-6C4712308CF4}" type="pres">
      <dgm:prSet presAssocID="{FA909490-A92B-4827-99B3-50EFB139F2EA}" presName="circ2" presStyleLbl="vennNode1" presStyleIdx="1" presStyleCnt="2"/>
      <dgm:spPr/>
      <dgm:t>
        <a:bodyPr/>
        <a:lstStyle/>
        <a:p>
          <a:endParaRPr lang="en-US"/>
        </a:p>
      </dgm:t>
    </dgm:pt>
    <dgm:pt modelId="{C5DFDB88-698B-4E06-8495-5363E5A43291}" type="pres">
      <dgm:prSet presAssocID="{FA909490-A92B-4827-99B3-50EFB139F2EA}" presName="circ2Tx" presStyleLbl="revTx" presStyleIdx="0" presStyleCnt="0">
        <dgm:presLayoutVars>
          <dgm:chMax val="0"/>
          <dgm:chPref val="0"/>
          <dgm:bulletEnabled val="1"/>
        </dgm:presLayoutVars>
      </dgm:prSet>
      <dgm:spPr/>
      <dgm:t>
        <a:bodyPr/>
        <a:lstStyle/>
        <a:p>
          <a:endParaRPr lang="en-US"/>
        </a:p>
      </dgm:t>
    </dgm:pt>
  </dgm:ptLst>
  <dgm:cxnLst>
    <dgm:cxn modelId="{A4633E40-5BF1-4443-82A8-5AC53D35270B}" srcId="{C795D6D8-8859-44DC-BA54-743538D8DD27}" destId="{FA909490-A92B-4827-99B3-50EFB139F2EA}" srcOrd="1" destOrd="0" parTransId="{217E1249-FCB4-4550-9C31-89A3FA2DD337}" sibTransId="{75DDAB50-140F-4FC3-8794-72F77BA02019}"/>
    <dgm:cxn modelId="{3A787B47-9E4D-4001-BE6D-55B9DA8DAFE9}" type="presOf" srcId="{FA909490-A92B-4827-99B3-50EFB139F2EA}" destId="{C5DFDB88-698B-4E06-8495-5363E5A43291}" srcOrd="1" destOrd="0" presId="urn:microsoft.com/office/officeart/2005/8/layout/venn1"/>
    <dgm:cxn modelId="{8C5AF32D-E5B3-48B6-90D1-B488A5DD1BB6}" type="presOf" srcId="{C795D6D8-8859-44DC-BA54-743538D8DD27}" destId="{9322FC2A-2C3A-425B-B3ED-FEE962F0CF13}" srcOrd="0" destOrd="0" presId="urn:microsoft.com/office/officeart/2005/8/layout/venn1"/>
    <dgm:cxn modelId="{A02213D1-1306-4201-A2EA-678AFD66FC9E}" srcId="{C795D6D8-8859-44DC-BA54-743538D8DD27}" destId="{AA063EA5-D2FE-483E-9D23-D69CBF5007C7}" srcOrd="0" destOrd="0" parTransId="{BEA9ED4C-B78B-43AC-999F-A2FCE9583FB0}" sibTransId="{9AEA79FF-546F-4F4A-9DFF-73C5AC074F7B}"/>
    <dgm:cxn modelId="{46A16CDB-D60A-4EA7-B851-9E826C4E3F61}" type="presOf" srcId="{AA063EA5-D2FE-483E-9D23-D69CBF5007C7}" destId="{7C59A504-D79E-4200-AD79-6357DCD68105}" srcOrd="1" destOrd="0" presId="urn:microsoft.com/office/officeart/2005/8/layout/venn1"/>
    <dgm:cxn modelId="{C42E32A5-FAF1-4DB8-AB26-68F0B48D8664}" type="presOf" srcId="{FA909490-A92B-4827-99B3-50EFB139F2EA}" destId="{97E54EDC-5CFE-4CBF-B7C7-6C4712308CF4}" srcOrd="0" destOrd="0" presId="urn:microsoft.com/office/officeart/2005/8/layout/venn1"/>
    <dgm:cxn modelId="{81309088-CBDA-4FD7-AAD8-2ECB20C1D7CE}" type="presOf" srcId="{AA063EA5-D2FE-483E-9D23-D69CBF5007C7}" destId="{1BA8BC19-0393-4759-AC3D-9F018201B630}" srcOrd="0" destOrd="0" presId="urn:microsoft.com/office/officeart/2005/8/layout/venn1"/>
    <dgm:cxn modelId="{D992B5C5-4961-481A-8A4D-CA892BEC2D5F}" type="presParOf" srcId="{9322FC2A-2C3A-425B-B3ED-FEE962F0CF13}" destId="{1BA8BC19-0393-4759-AC3D-9F018201B630}" srcOrd="0" destOrd="0" presId="urn:microsoft.com/office/officeart/2005/8/layout/venn1"/>
    <dgm:cxn modelId="{9BE71D77-2722-47F5-8981-0F367940161F}" type="presParOf" srcId="{9322FC2A-2C3A-425B-B3ED-FEE962F0CF13}" destId="{7C59A504-D79E-4200-AD79-6357DCD68105}" srcOrd="1" destOrd="0" presId="urn:microsoft.com/office/officeart/2005/8/layout/venn1"/>
    <dgm:cxn modelId="{B6B2C8B2-40D5-4CF4-9E92-E2BEA8EFAFC3}" type="presParOf" srcId="{9322FC2A-2C3A-425B-B3ED-FEE962F0CF13}" destId="{97E54EDC-5CFE-4CBF-B7C7-6C4712308CF4}" srcOrd="2" destOrd="0" presId="urn:microsoft.com/office/officeart/2005/8/layout/venn1"/>
    <dgm:cxn modelId="{6369901C-8588-420E-A586-A953169F0844}" type="presParOf" srcId="{9322FC2A-2C3A-425B-B3ED-FEE962F0CF13}" destId="{C5DFDB88-698B-4E06-8495-5363E5A43291}" srcOrd="3" destOrd="0" presId="urn:microsoft.com/office/officeart/2005/8/layout/ven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A8BC19-0393-4759-AC3D-9F018201B630}">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Current Classroom Assignments</a:t>
          </a:r>
          <a:endParaRPr lang="en-US" sz="3600" kern="1200" dirty="0">
            <a:latin typeface="Times New Roman" pitchFamily="18" charset="0"/>
            <a:cs typeface="Times New Roman" pitchFamily="18" charset="0"/>
          </a:endParaRPr>
        </a:p>
      </dsp:txBody>
      <dsp:txXfrm>
        <a:off x="870589" y="543115"/>
        <a:ext cx="2595368" cy="3439731"/>
      </dsp:txXfrm>
    </dsp:sp>
    <dsp:sp modelId="{97E54EDC-5CFE-4CBF-B7C7-6C4712308CF4}">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Common Core Performance Tasks</a:t>
          </a:r>
          <a:endParaRPr lang="en-US" sz="3600" kern="1200" dirty="0">
            <a:latin typeface="Times New Roman" pitchFamily="18" charset="0"/>
            <a:cs typeface="Times New Roman" pitchFamily="18" charset="0"/>
          </a:endParaRPr>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00DB6-AC49-4311-9303-CF182063BE09}" type="datetimeFigureOut">
              <a:rPr lang="en-US" smtClean="0"/>
              <a:pPr/>
              <a:t>10/13/2011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A578A-64CC-4EAD-BD64-F2356A3309D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skip this slide in</a:t>
            </a:r>
            <a:r>
              <a:rPr lang="en-US" baseline="0" dirty="0" smtClean="0"/>
              <a:t> your presentation!</a:t>
            </a:r>
            <a:r>
              <a:rPr lang="en-US" dirty="0" smtClean="0"/>
              <a:t>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NGA Center and CCSSO received initial feedback on the draft standards from national organizations representing, but not limited to, teachers, postsecondary educators (including community colleges), civil rights groups, English language learners, and students with disabilities.</a:t>
            </a: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Following the initial round of feedback, the draft standards were opened for public comment, receiving nearly 10,000 responses.</a:t>
            </a: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list shows the broad-based support the CCSS has received.</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Oklahoma</a:t>
            </a:r>
            <a:r>
              <a:rPr lang="en-US" baseline="0" dirty="0" smtClean="0"/>
              <a:t> was among the first states to sign a Memorandum of Agreement with the Governors Association and the CCSSO.  By signing the </a:t>
            </a:r>
            <a:r>
              <a:rPr lang="en-US" baseline="0" dirty="0" err="1" smtClean="0"/>
              <a:t>MoA</a:t>
            </a:r>
            <a:r>
              <a:rPr lang="en-US" baseline="0" dirty="0" smtClean="0"/>
              <a:t>, Oklahoma indicated its commitment to bring the CCSS to the state board of education, our governor, and our citizens for approval.</a:t>
            </a:r>
          </a:p>
          <a:p>
            <a:endParaRPr lang="en-US" baseline="0" dirty="0" smtClean="0"/>
          </a:p>
          <a:p>
            <a:r>
              <a:rPr lang="en-US" baseline="0" dirty="0" smtClean="0"/>
              <a:t>Two educators represented Oklahoma for reviewing the work of the lead writers, and many reviewers, both at OSDE and within state professional organizations, had multiple opportunities to review and comment upon the drafts of the standards as they were being written.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March, 2010,</a:t>
            </a:r>
            <a:r>
              <a:rPr lang="en-US" baseline="0" dirty="0" smtClean="0"/>
              <a:t> the draft standards were posted on the SDE website for public comment.  The feedback was overwhelmingly positive.  The CCSS were adopted by the State Board, then approved by Governor Henry.</a:t>
            </a:r>
          </a:p>
        </p:txBody>
      </p:sp>
      <p:sp>
        <p:nvSpPr>
          <p:cNvPr id="4" name="Slide Number Placeholder 3"/>
          <p:cNvSpPr>
            <a:spLocks noGrp="1"/>
          </p:cNvSpPr>
          <p:nvPr>
            <p:ph type="sldNum" sz="quarter" idx="10"/>
          </p:nvPr>
        </p:nvSpPr>
        <p:spPr/>
        <p:txBody>
          <a:bodyPr/>
          <a:lstStyle/>
          <a:p>
            <a:fld id="{3B5A578A-64CC-4EAD-BD64-F2356A3309D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Why</a:t>
            </a:r>
            <a:r>
              <a:rPr lang="en-US" sz="1200" baseline="0" dirty="0" smtClean="0"/>
              <a:t> are the</a:t>
            </a:r>
            <a:r>
              <a:rPr lang="en-US" sz="1200" dirty="0" smtClean="0"/>
              <a:t> Common Core State Standards</a:t>
            </a:r>
            <a:r>
              <a:rPr lang="en-US" sz="1200" baseline="0" dirty="0" smtClean="0"/>
              <a:t> so attractive to the 44 states that, so far, have adopted them?</a:t>
            </a:r>
            <a:endParaRPr lang="en-US" sz="1200" dirty="0" smtClean="0"/>
          </a:p>
          <a:p>
            <a:r>
              <a:rPr lang="en-US" sz="1200" dirty="0" smtClean="0"/>
              <a:t>We know through</a:t>
            </a:r>
            <a:r>
              <a:rPr lang="en-US" sz="1200" baseline="0" dirty="0" smtClean="0"/>
              <a:t> several detailed</a:t>
            </a:r>
            <a:r>
              <a:rPr lang="en-US" sz="1200" dirty="0" smtClean="0"/>
              <a:t> </a:t>
            </a:r>
            <a:r>
              <a:rPr lang="en-US" sz="1200" baseline="0" dirty="0" smtClean="0"/>
              <a:t>studies that they match the expectations of</a:t>
            </a:r>
            <a:r>
              <a:rPr lang="en-US" sz="1200" dirty="0" smtClean="0"/>
              <a:t> colleges and the</a:t>
            </a:r>
            <a:r>
              <a:rPr lang="en-US" sz="1200" baseline="0" dirty="0" smtClean="0"/>
              <a:t> career world</a:t>
            </a:r>
            <a:r>
              <a:rPr lang="en-US" sz="1200" dirty="0" smtClean="0"/>
              <a:t>; they focus</a:t>
            </a:r>
            <a:r>
              <a:rPr lang="en-US" sz="1200" baseline="0" dirty="0" smtClean="0"/>
              <a:t> on the most important concepts and skills</a:t>
            </a:r>
            <a:r>
              <a:rPr lang="en-US" sz="1200" dirty="0" smtClean="0"/>
              <a:t> and build knowledge from grade to grade; they include rigorous content and application of knowledge through high-order skills.</a:t>
            </a:r>
          </a:p>
          <a:p>
            <a:r>
              <a:rPr lang="en-US" sz="1200" dirty="0" smtClean="0"/>
              <a:t>They build upon strengths and lessons of current state standards – as an example,</a:t>
            </a:r>
            <a:r>
              <a:rPr lang="en-US" sz="1200" baseline="0" dirty="0" smtClean="0"/>
              <a:t> when the Fordham Foundation compared Oklahoma’s  PASS with the CCSS, we received  a grade of B+ for degree of alignment.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They are based on evidence and research.</a:t>
            </a:r>
          </a:p>
          <a:p>
            <a:r>
              <a:rPr lang="en-US" sz="1200" baseline="0" dirty="0" smtClean="0"/>
              <a:t>CCSS </a:t>
            </a:r>
            <a:r>
              <a:rPr lang="en-US" sz="1200" dirty="0" smtClean="0"/>
              <a:t> are internationally benchmarked so that all students are prepared to succeed in our global economy and society.  As</a:t>
            </a:r>
            <a:r>
              <a:rPr lang="en-US" sz="1200" baseline="0" dirty="0" smtClean="0"/>
              <a:t> our students achieve these standards, there will be no question that they will be taught content comparable to what students in other nations are expected to know.   </a:t>
            </a:r>
          </a:p>
          <a:p>
            <a:r>
              <a:rPr lang="en-US" sz="1200" baseline="0" dirty="0" smtClean="0"/>
              <a:t>Finally, with so many states pooling the costs of test development, teacher and leader effectiveness training, and advanced learning resources, we will be able to take advantage of economies of scale for the benefit of students.</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dirty="0" smtClean="0"/>
              <a:t>CCSS have</a:t>
            </a:r>
            <a:r>
              <a:rPr lang="en-US" baseline="0" dirty="0" smtClean="0"/>
              <a:t> been written for the content areas of mathematics and English language arts.  The</a:t>
            </a:r>
            <a:r>
              <a:rPr lang="en-US" dirty="0" smtClean="0"/>
              <a:t> standards have been developed for</a:t>
            </a:r>
            <a:r>
              <a:rPr lang="en-US" baseline="0" dirty="0" smtClean="0"/>
              <a:t> grades K-12.  Additionally, in grades 6-12, literacy standards have been developed for history/social studies, science, and technical subjects.  These standards are a part of the ELA standards document, and do not address content knowledge specific to any discipline.  Rather, they focus on the mastery of the skills needed to read, write, listen, speak, and solve problems in all areas of the curriculum. </a:t>
            </a:r>
            <a:endParaRPr lang="en-US"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Times New Roman" pitchFamily="18" charset="0"/>
                <a:cs typeface="Times New Roman" pitchFamily="18" charset="0"/>
              </a:rPr>
              <a:t>What are the key components of the NEW standards ELA and Math? Well, in ELA, the big strands of knowledge</a:t>
            </a:r>
            <a:r>
              <a:rPr lang="en-US" sz="1200" b="0" baseline="0" dirty="0" smtClean="0">
                <a:latin typeface="Times New Roman" pitchFamily="18" charset="0"/>
                <a:cs typeface="Times New Roman" pitchFamily="18" charset="0"/>
              </a:rPr>
              <a:t> and skills remain the same – reading, writing, listening, speaking – but the focus has shifted.  In reading, the shift is from an emphasis on reading of literary texts toward informational texts, and the complexity of the reading tasks are better defined by examples at each grade level.  In writing, a premium is placed on developing skills in constructing arguments (as opposed to giving an opinion) , explaining information, and in citing evidence from credible sources.  Speaking and listening – by far our most-used forms of communication – </a:t>
            </a:r>
          </a:p>
          <a:p>
            <a:r>
              <a:rPr lang="en-US" sz="1200" b="0" baseline="0" dirty="0" smtClean="0">
                <a:latin typeface="Times New Roman" pitchFamily="18" charset="0"/>
                <a:cs typeface="Times New Roman" pitchFamily="18" charset="0"/>
              </a:rPr>
              <a:t>are given a prominent place in the CCSS, and language use (what we would traditionally refer to as “grammar”)  stresses vocabulary students need to attain in order to understand the content of college and career ready curriculum. </a:t>
            </a:r>
            <a:r>
              <a:rPr lang="en-US" sz="1200" b="1"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Here’s an example of a writing task designed for the 11/12</a:t>
            </a:r>
            <a:r>
              <a:rPr lang="en-US" sz="1200" baseline="0" dirty="0" smtClean="0">
                <a:latin typeface="Times New Roman" pitchFamily="18" charset="0"/>
                <a:cs typeface="Times New Roman" pitchFamily="18" charset="0"/>
              </a:rPr>
              <a:t> grade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Times New Roman" pitchFamily="18" charset="0"/>
                <a:cs typeface="Times New Roman" pitchFamily="18" charset="0"/>
              </a:rPr>
              <a:t>GROUP PARTICIPATION: Turn to your neighbor and identify skills that you see in this example that reflect the ones that have just been outlined for you on the previous slide (REVIEW APPROPRIATE </a:t>
            </a:r>
            <a:r>
              <a:rPr lang="en-US" sz="1200" b="1" i="0" baseline="0" dirty="0" smtClean="0">
                <a:latin typeface="Times New Roman" pitchFamily="18" charset="0"/>
                <a:cs typeface="Times New Roman" pitchFamily="18" charset="0"/>
              </a:rPr>
              <a:t>ANSWERS</a:t>
            </a:r>
            <a:r>
              <a:rPr lang="en-US" sz="1200" b="1" baseline="0" dirty="0" smtClean="0">
                <a:latin typeface="Times New Roman" pitchFamily="18" charset="0"/>
                <a:cs typeface="Times New Roman" pitchFamily="18" charset="0"/>
              </a:rPr>
              <a:t>: citing evidence, supporting a claim, distinguishing between what is openly stated in a reading passage and what is implied).</a:t>
            </a:r>
            <a:endParaRPr lang="en-US" sz="1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Here</a:t>
            </a:r>
            <a:r>
              <a:rPr lang="en-US" sz="1200" baseline="0" dirty="0" smtClean="0">
                <a:latin typeface="Times New Roman" pitchFamily="18" charset="0"/>
                <a:cs typeface="Times New Roman" pitchFamily="18" charset="0"/>
              </a:rPr>
              <a:t> is an elementary example</a:t>
            </a:r>
            <a:r>
              <a:rPr lang="en-US" sz="1200" dirty="0" smtClean="0">
                <a:latin typeface="Times New Roman" pitchFamily="18" charset="0"/>
                <a:cs typeface="Times New Roman" pitchFamily="18" charset="0"/>
              </a:rPr>
              <a:t>.  Students</a:t>
            </a:r>
            <a:r>
              <a:rPr lang="en-US" sz="1200" baseline="0" dirty="0" smtClean="0">
                <a:latin typeface="Times New Roman" pitchFamily="18" charset="0"/>
                <a:cs typeface="Times New Roman" pitchFamily="18" charset="0"/>
              </a:rPr>
              <a:t> would read a </a:t>
            </a:r>
            <a:r>
              <a:rPr lang="en-US" sz="1200" dirty="0" smtClean="0">
                <a:latin typeface="Times New Roman" pitchFamily="18" charset="0"/>
                <a:cs typeface="Times New Roman" pitchFamily="18" charset="0"/>
              </a:rPr>
              <a:t>passage gives different characteristics about African and Asian elephants. After</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thinking about the similarities and differences between the two elephants,</a:t>
            </a:r>
            <a:r>
              <a:rPr lang="en-US" sz="1200" baseline="0" dirty="0" smtClean="0">
                <a:latin typeface="Times New Roman" pitchFamily="18" charset="0"/>
                <a:cs typeface="Times New Roman" pitchFamily="18" charset="0"/>
              </a:rPr>
              <a:t> students would be asked to enter sentences they found in the passage that support “similarities” and “differences” between the two types of elephants.  The task could incorporate technology easily. </a:t>
            </a:r>
            <a:r>
              <a:rPr lang="en-US" sz="1200" dirty="0" smtClean="0">
                <a:latin typeface="Times New Roman" pitchFamily="18" charset="0"/>
                <a:cs typeface="Times New Roman" pitchFamily="18" charset="0"/>
              </a:rPr>
              <a:t> Students</a:t>
            </a:r>
            <a:r>
              <a:rPr lang="en-US" sz="1200" baseline="0" dirty="0" smtClean="0">
                <a:latin typeface="Times New Roman" pitchFamily="18" charset="0"/>
                <a:cs typeface="Times New Roman" pitchFamily="18" charset="0"/>
              </a:rPr>
              <a:t> might read the passage online, then </a:t>
            </a:r>
            <a:r>
              <a:rPr lang="en-US" sz="1200" dirty="0" smtClean="0">
                <a:latin typeface="Times New Roman" pitchFamily="18" charset="0"/>
                <a:cs typeface="Times New Roman" pitchFamily="18" charset="0"/>
              </a:rPr>
              <a:t> use a mouse</a:t>
            </a:r>
            <a:r>
              <a:rPr lang="en-US" sz="1200" baseline="0" dirty="0" smtClean="0">
                <a:latin typeface="Times New Roman" pitchFamily="18" charset="0"/>
                <a:cs typeface="Times New Roman" pitchFamily="18" charset="0"/>
              </a:rPr>
              <a:t> to </a:t>
            </a:r>
            <a:r>
              <a:rPr lang="en-US" sz="1200" dirty="0" smtClean="0">
                <a:latin typeface="Times New Roman" pitchFamily="18" charset="0"/>
                <a:cs typeface="Times New Roman" pitchFamily="18" charset="0"/>
              </a:rPr>
              <a:t>click on sentences from the paragraphs that illustrate how the two elephants differ</a:t>
            </a:r>
            <a:r>
              <a:rPr lang="en-US" sz="1200" baseline="0" dirty="0" smtClean="0">
                <a:latin typeface="Times New Roman" pitchFamily="18" charset="0"/>
                <a:cs typeface="Times New Roman" pitchFamily="18" charset="0"/>
              </a:rPr>
              <a:t> and are alike</a:t>
            </a:r>
            <a:r>
              <a:rPr lang="en-US" sz="1200" dirty="0" smtClean="0">
                <a:latin typeface="Times New Roman" pitchFamily="18" charset="0"/>
                <a:cs typeface="Times New Roman" pitchFamily="18" charset="0"/>
              </a:rPr>
              <a:t>, dragging each sentence into the appropriate box.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Opening Items:</a:t>
            </a:r>
          </a:p>
          <a:p>
            <a:endParaRPr lang="en-US" baseline="0" dirty="0" smtClean="0"/>
          </a:p>
          <a:p>
            <a:pPr marL="228600" indent="-228600">
              <a:buAutoNum type="arabicPeriod"/>
            </a:pPr>
            <a:r>
              <a:rPr lang="en-US" b="1" baseline="0" dirty="0" smtClean="0"/>
              <a:t>Greetings and introductions </a:t>
            </a:r>
            <a:r>
              <a:rPr lang="en-US" baseline="0" dirty="0" smtClean="0"/>
              <a:t>(presenters, host district personnel, participants)</a:t>
            </a:r>
          </a:p>
          <a:p>
            <a:pPr marL="228600" indent="-228600">
              <a:buAutoNum type="arabicPeriod"/>
            </a:pPr>
            <a:r>
              <a:rPr lang="en-US" b="1" baseline="0" dirty="0" smtClean="0"/>
              <a:t>State the purpose of REAC3H network:</a:t>
            </a:r>
            <a:r>
              <a:rPr lang="en-US" baseline="0" dirty="0" smtClean="0"/>
              <a:t> </a:t>
            </a:r>
            <a:r>
              <a:rPr lang="en-US" sz="1200" kern="1200" baseline="0" dirty="0" smtClean="0">
                <a:solidFill>
                  <a:schemeClr val="tx1"/>
                </a:solidFill>
                <a:latin typeface="+mn-lt"/>
                <a:ea typeface="+mn-ea"/>
                <a:cs typeface="+mn-cs"/>
              </a:rPr>
              <a:t>REAC³H is a cooperative effort of volunteer coordinating school districts throughout the state. Through professional development, technical assistance, resources and collaboration, REAC³H will help districts as the entire state transitions to a new Teacher and Leader Effectiveness system; as we implement statewide reforms; and as we anticipate and work toward the full implementation of Common Core State Standards and assessments by 2014-15.</a:t>
            </a:r>
            <a:endParaRPr lang="en-US" baseline="0" dirty="0" smtClean="0"/>
          </a:p>
          <a:p>
            <a:pPr marL="228600" indent="-228600">
              <a:buAutoNum type="arabicPeriod"/>
            </a:pPr>
            <a:r>
              <a:rPr lang="en-US" b="1" baseline="0" dirty="0" smtClean="0"/>
              <a:t>Small groups: </a:t>
            </a:r>
            <a:r>
              <a:rPr lang="en-US" baseline="0" dirty="0" smtClean="0"/>
              <a:t>Arrangement into small groups of 3-5 members for workshop activities.</a:t>
            </a:r>
          </a:p>
          <a:p>
            <a:pPr marL="228600" indent="-228600">
              <a:buAutoNum type="arabicPeriod"/>
            </a:pPr>
            <a:r>
              <a:rPr lang="en-US" b="1" baseline="0" dirty="0" smtClean="0"/>
              <a:t>Rules of engagement: </a:t>
            </a:r>
            <a:r>
              <a:rPr lang="en-US" baseline="0" dirty="0" smtClean="0"/>
              <a:t>(honoring opinions of others, signal to re-focus on presenters after group activities, “parking lot” for questions to be addressed at various times in the workshop, etc.)</a:t>
            </a:r>
          </a:p>
          <a:p>
            <a:pPr marL="228600" indent="-228600">
              <a:buAutoNum type="arabicPeriod"/>
            </a:pPr>
            <a:r>
              <a:rPr lang="en-US" b="1" baseline="0" dirty="0" smtClean="0"/>
              <a:t>Housekeeping :</a:t>
            </a:r>
            <a:r>
              <a:rPr lang="en-US" baseline="0" dirty="0" smtClean="0"/>
              <a:t>(restroom locations, turn off/silence cell phones, breaks, etc.)</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grades 6-12 literacy for</a:t>
            </a:r>
            <a:r>
              <a:rPr lang="en-US" baseline="0" dirty="0" smtClean="0"/>
              <a:t> history/social studies, science, and technical subjects aren’t content standards.  However, these standards should be addressed in every classroom.  Students will need training and practice in learning the specialized vocabulary of biology, in reading a timeline in history, or in writing a set of directions for using a specification manual in technology.  Reading and writing about complex subjects will be required for success during and beyond high school.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an example of how the literacy standards might look in a performance task, where high </a:t>
            </a:r>
            <a:r>
              <a:rPr lang="en-US" baseline="0" dirty="0" err="1" smtClean="0"/>
              <a:t>schoolers</a:t>
            </a:r>
            <a:r>
              <a:rPr lang="en-US" baseline="0" dirty="0" smtClean="0"/>
              <a:t> must research both sides of the GM food debate, then create a presentation of their analysis.  As you can see literacy skills are embedded within this science-based content assignment.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GROUP PARTCIPATION FOR EDUCATOR AUDIENCE:  Think about the instruction supporting literacy across the curriculum in your building or district.  Rate your program 1(low implementation) -5 (high implementation) scale.</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In math, that same targeting</a:t>
            </a:r>
            <a:r>
              <a:rPr lang="en-US" sz="1200" b="0" baseline="0" dirty="0" smtClean="0">
                <a:latin typeface="Times New Roman" pitchFamily="18" charset="0"/>
                <a:cs typeface="Times New Roman" pitchFamily="18" charset="0"/>
              </a:rPr>
              <a:t> of key topics and coherent progress across grade levels is obvious.  Elementary students must have the time and support to lay a firm foundation in mathematics fundamentals.</a:t>
            </a:r>
            <a:endParaRPr lang="en-US" sz="1200" b="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Times New Roman" pitchFamily="18" charset="0"/>
                <a:cs typeface="Times New Roman" pitchFamily="18" charset="0"/>
              </a:rPr>
              <a:t>Students will be expected to learn more than just how to “work the problem” in math.  They’ll be taught the concepts that are the foundation of the procedure.  Clusters of standards designed to interweave these concepts rather than teach them in isolation support this new emphasis on higher order math reasoning.  Students will see how mathematics works in the real world. </a:t>
            </a:r>
            <a:endParaRPr lang="en-US" sz="1200" b="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is for 6</a:t>
            </a:r>
            <a:r>
              <a:rPr lang="en-US" baseline="30000" dirty="0" smtClean="0"/>
              <a:t>th</a:t>
            </a:r>
            <a:r>
              <a:rPr lang="en-US" dirty="0" smtClean="0"/>
              <a:t> grade.  Our school has to select a girl for the long jump at the regional</a:t>
            </a:r>
            <a:r>
              <a:rPr lang="en-US" baseline="0" dirty="0" smtClean="0"/>
              <a:t> championship.  Three girls are in contention.  We have a school jump-off.  Their results, in meters, are given in the accompanying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What are the different ways you could approach this extended math assessment?  Could there be more than one right answer?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Activity:  Allow</a:t>
            </a:r>
            <a:r>
              <a:rPr lang="en-US" sz="1200" b="1" baseline="0" dirty="0" smtClean="0">
                <a:latin typeface="Times New Roman" pitchFamily="18" charset="0"/>
                <a:cs typeface="Times New Roman" pitchFamily="18" charset="0"/>
              </a:rPr>
              <a:t> small groups to discuss which girl they would select to represent the school.  Ask for answers and rationales.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After</a:t>
            </a:r>
            <a:r>
              <a:rPr lang="en-US" sz="1200" b="1" baseline="0" dirty="0" smtClean="0">
                <a:latin typeface="Times New Roman" pitchFamily="18" charset="0"/>
                <a:cs typeface="Times New Roman" pitchFamily="18" charset="0"/>
              </a:rPr>
              <a:t> discussion, point out that more than one answer can be justified.  This is an important shift in emphasis in math classrooms.</a:t>
            </a:r>
            <a:endParaRPr lang="en-US" sz="1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Here is an</a:t>
            </a:r>
            <a:r>
              <a:rPr lang="en-US" sz="1200" baseline="0" dirty="0" smtClean="0">
                <a:latin typeface="Times New Roman" pitchFamily="18" charset="0"/>
                <a:cs typeface="Times New Roman" pitchFamily="18" charset="0"/>
              </a:rPr>
              <a:t> elementary example.  </a:t>
            </a:r>
            <a:r>
              <a:rPr lang="en-US" sz="1200" dirty="0" smtClean="0">
                <a:latin typeface="Times New Roman" pitchFamily="18" charset="0"/>
                <a:cs typeface="Times New Roman" pitchFamily="18" charset="0"/>
              </a:rPr>
              <a:t>What are the different ways you could approach answering?  Could there be more than one right answer?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GROUP</a:t>
            </a:r>
            <a:r>
              <a:rPr lang="en-US" b="1" baseline="0" dirty="0" smtClean="0"/>
              <a:t> PARTICIPATION EDUCATOR AUDIENCE:  Using the Venn diagram model, discuss with your group the similarities and differences between the CCSS performance tasks you have just been reviewing and current assignments given in our schools.</a:t>
            </a:r>
            <a:endParaRPr lang="en-US" b="1"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the instructional changes that will be necessary in order for students to master the Common Core State Standards?  Here are several strategies to</a:t>
            </a:r>
            <a:r>
              <a:rPr lang="en-US" baseline="0" dirty="0" smtClean="0"/>
              <a:t> address </a:t>
            </a:r>
            <a:r>
              <a:rPr lang="en-US" dirty="0" smtClean="0"/>
              <a:t>what students</a:t>
            </a:r>
            <a:r>
              <a:rPr lang="en-US" baseline="0" dirty="0" smtClean="0"/>
              <a:t> </a:t>
            </a:r>
            <a:r>
              <a:rPr lang="en-US" dirty="0" smtClean="0"/>
              <a:t>can</a:t>
            </a:r>
            <a:r>
              <a:rPr lang="en-US" baseline="0" dirty="0" smtClean="0"/>
              <a:t> begin doing now (review points on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points</a:t>
            </a:r>
            <a:r>
              <a:rPr lang="en-US" baseline="0" dirty="0" smtClean="0"/>
              <a:t> on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to achieve 3 goals at</a:t>
            </a:r>
            <a:r>
              <a:rPr lang="en-US" baseline="0" dirty="0" smtClean="0"/>
              <a:t> our workshop today. </a:t>
            </a:r>
          </a:p>
          <a:p>
            <a:endParaRPr lang="en-US" baseline="0" dirty="0" smtClean="0"/>
          </a:p>
          <a:p>
            <a:r>
              <a:rPr lang="en-US" baseline="0" dirty="0" smtClean="0"/>
              <a:t>First, in order to “make the case” for effectively implementing the Common Core State Standards we need all of our key stakeholders in Oklahoma to understand the reasons why our state board of education and political leaders believed adoption was the best decision for Oklahoma education.  Teachers, administrators, and local school board members are the first groups of stakeholders that come to mind.  But it is equally important for every parent, every community partner, and every pupil to know about how the Common Core will strengthen education.</a:t>
            </a:r>
          </a:p>
          <a:p>
            <a:endParaRPr lang="en-US" baseline="0" dirty="0" smtClean="0"/>
          </a:p>
          <a:p>
            <a:r>
              <a:rPr lang="en-US" baseline="0" dirty="0" smtClean="0"/>
              <a:t>Our second goal for today will be for all of us to learn what the CCSS encompass.  What subject areas are involved?  What grade levels?  How are they different than the standards we have now?</a:t>
            </a:r>
          </a:p>
          <a:p>
            <a:endParaRPr lang="en-US" baseline="0" dirty="0" smtClean="0"/>
          </a:p>
          <a:p>
            <a:r>
              <a:rPr lang="en-US" baseline="0" dirty="0" smtClean="0"/>
              <a:t>Finally, we’ll review the timeline for full implementation of the CCSS and the assessments that will be designed to test our students’ knowledge of those standards.</a:t>
            </a:r>
          </a:p>
          <a:p>
            <a:endParaRPr lang="en-US" baseline="0" dirty="0" smtClean="0"/>
          </a:p>
          <a:p>
            <a:r>
              <a:rPr lang="en-US" baseline="0" dirty="0" smtClean="0"/>
              <a:t>Before we begin, let’s get a feel for what we already know about CCSS.</a:t>
            </a:r>
          </a:p>
          <a:p>
            <a:endParaRPr lang="en-US" baseline="0" dirty="0" smtClean="0"/>
          </a:p>
          <a:p>
            <a:r>
              <a:rPr lang="en-US" b="1" baseline="0" dirty="0" smtClean="0"/>
              <a:t>GROUP  PARTICIPATION:  Use the Concept Check handout to have participants rate their current knowledge of CCSS.  Return to the Concept Check handout at the end of the workshop and have participants rate themselves a second time OR use the “Where Do You Stand?” activity (Slide #3)</a:t>
            </a:r>
            <a:r>
              <a:rPr lang="en-US" b="0" baseline="0" dirty="0" smtClean="0"/>
              <a:t>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points on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points on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are the best learners!  The best place for teachers to start is by examining the “side-by-side” comparisons of the Priority Academic Student Skills (</a:t>
            </a:r>
            <a:r>
              <a:rPr lang="en-US" i="1" baseline="0" dirty="0" smtClean="0"/>
              <a:t>PASS</a:t>
            </a:r>
            <a:r>
              <a:rPr lang="en-US" baseline="0" dirty="0" smtClean="0"/>
              <a:t>) which they are currently using in mathematics and English language arts with the CCSS.  These comparison tables can be found on the SDE CCSS website under the “Resources” heading.  Teachers of Social Studies can find a correlation to the CCSS Literacy Standards there, as well.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teachers become familiar with the CCSS, they are reviewing their successful units of study aligned to PASS and CCSS, then expanding the learning objectives of those units to provide for multiple ways of processing concepts and skills.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in every content area</a:t>
            </a:r>
            <a:r>
              <a:rPr lang="en-US" baseline="0" dirty="0" smtClean="0"/>
              <a:t> are using research-based techniques that help students comprehend challenging text.  Studies have shown that one of the most effective interventions that teachers can use to help improve academic performance is to teach vocabulary associated with the content area being studied.  Guidance on how to teach vocabulary successfully is available on the SDE Building Academic Vocabulary webpage.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of mathematics and related subject areas are looking for ways to teach concepts and skills that are connected in an integrated way.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ALTERNATE OPENING ACTIVITY:  Think</a:t>
            </a:r>
            <a:r>
              <a:rPr lang="en-US" sz="1200" b="1" baseline="0" dirty="0" smtClean="0"/>
              <a:t> about how you would rate </a:t>
            </a:r>
            <a:r>
              <a:rPr lang="en-US" sz="1200" b="1" dirty="0" smtClean="0"/>
              <a:t>your current understanding of Common Core State Standards.  For those who believe</a:t>
            </a:r>
            <a:r>
              <a:rPr lang="en-US" sz="1200" b="1" baseline="0" dirty="0" smtClean="0"/>
              <a:t> they know very little, stand in SE corner; those who have some knowledge – stand in SW corner of the room; those with good knowledge stand in the NE corner of the room.  For those who believe you have solid, detailed knowledge of CCSS, stand in the SW corner of the room.  </a:t>
            </a:r>
            <a:r>
              <a:rPr lang="en-US" sz="1200" b="1" dirty="0" smtClean="0"/>
              <a:t>With your group share your current questions related to implementation of CCSS.  Hopefully we will answer some of your questions day. </a:t>
            </a:r>
          </a:p>
        </p:txBody>
      </p:sp>
      <p:sp>
        <p:nvSpPr>
          <p:cNvPr id="4" name="Slide Number Placeholder 3"/>
          <p:cNvSpPr>
            <a:spLocks noGrp="1"/>
          </p:cNvSpPr>
          <p:nvPr>
            <p:ph type="sldNum" sz="quarter" idx="10"/>
          </p:nvPr>
        </p:nvSpPr>
        <p:spPr/>
        <p:txBody>
          <a:bodyPr/>
          <a:lstStyle/>
          <a:p>
            <a:fld id="{3B5A578A-64CC-4EAD-BD64-F2356A3309D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excellent resource is the National Parent Teacher Association’s Parents’ Guide to Student Success, which has been designed specifically to help parents understand the CCSS and what their children will learn at earn grade level.  Grade appropriate activities are provided.</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results of a study conducted by The Education Trust indicate that colleges and business leaders have lost some confidence in public education.  As the CCSS are implemented in the next three years and beyond, school board members and community partners can do a lot by educating others about how students will be learning at higher levels. </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some ways partners can help.  What suggestions do you have?  Encourage input from audience.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sequence of implementing the CCSS in Oklahoma.  Currently, every Oklahoma district has developed a transition plan to steer their efforts in moving to CCSS.  Regional Accreditation Officers will be reviewing the plans during 2011-2012.  The plans may be revised by districts as they determine what strategies are meeting with success and which ones could be refined.</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visual of the CCSS transition timeline.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To conclude</a:t>
            </a:r>
            <a:r>
              <a:rPr lang="en-US" b="0" baseline="0" dirty="0" smtClean="0"/>
              <a:t> today, let’s re-focus on the importance of purpose.</a:t>
            </a:r>
          </a:p>
          <a:p>
            <a:endParaRPr lang="en-US" b="1" baseline="0" dirty="0" smtClean="0"/>
          </a:p>
          <a:p>
            <a:r>
              <a:rPr lang="en-US" b="1" dirty="0" smtClean="0"/>
              <a:t>Group Participation:</a:t>
            </a:r>
            <a:r>
              <a:rPr lang="en-US" b="1" baseline="0" dirty="0" smtClean="0"/>
              <a:t> </a:t>
            </a:r>
            <a:r>
              <a:rPr lang="en-US" b="1" dirty="0" smtClean="0"/>
              <a:t>Rubber Band Exercise (3-5 minutes)</a:t>
            </a:r>
          </a:p>
          <a:p>
            <a:r>
              <a:rPr lang="en-US" sz="1200" dirty="0" smtClean="0">
                <a:latin typeface="Times New Roman" pitchFamily="18" charset="0"/>
                <a:cs typeface="Times New Roman" pitchFamily="18" charset="0"/>
              </a:rPr>
              <a:t>Please take a rubber band and hold it between</a:t>
            </a:r>
            <a:r>
              <a:rPr lang="en-US" sz="1200" baseline="0" dirty="0" smtClean="0">
                <a:latin typeface="Times New Roman" pitchFamily="18" charset="0"/>
                <a:cs typeface="Times New Roman" pitchFamily="18" charset="0"/>
              </a:rPr>
              <a:t> your two thumbs and pull, or stretch, it.  </a:t>
            </a:r>
            <a:r>
              <a:rPr lang="en-US" sz="1200" b="0" baseline="0" dirty="0" smtClean="0">
                <a:latin typeface="Times New Roman" pitchFamily="18" charset="0"/>
                <a:cs typeface="Times New Roman" pitchFamily="18" charset="0"/>
              </a:rPr>
              <a:t>Do you notice the tension that stretching the rubber band creates? </a:t>
            </a:r>
          </a:p>
          <a:p>
            <a:r>
              <a:rPr lang="en-US" sz="1200" baseline="0" dirty="0" smtClean="0">
                <a:latin typeface="Times New Roman" pitchFamily="18" charset="0"/>
                <a:cs typeface="Times New Roman" pitchFamily="18" charset="0"/>
              </a:rPr>
              <a:t>What is the energy in the rubber band trying to do?  It’s trying to pull back together.  While you keep holding the rubber band, I have a question for you:  What do you notice as you keep holding the rubber band while it is trying to come back together?  It gets tiring, doesn’t it?</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Do you feel yourself wanting to just let the rubber band go?  </a:t>
            </a:r>
            <a:r>
              <a:rPr lang="en-US" sz="1200" b="0" baseline="0" dirty="0" smtClean="0">
                <a:latin typeface="Times New Roman" pitchFamily="18" charset="0"/>
                <a:cs typeface="Times New Roman" pitchFamily="18" charset="0"/>
              </a:rPr>
              <a:t>It is the same way with having a goal.  If you don’t know what the goals for America’s schools are, or don’t care about them, you will be inclined to find the quickest way to relieve the tension , to just let the stress of change relax back into the way things have been.</a:t>
            </a:r>
          </a:p>
          <a:p>
            <a:endParaRPr lang="en-US" sz="1200" b="0" baseline="0" dirty="0" smtClean="0">
              <a:latin typeface="Times New Roman" pitchFamily="18" charset="0"/>
              <a:cs typeface="Times New Roman" pitchFamily="18" charset="0"/>
            </a:endParaRPr>
          </a:p>
          <a:p>
            <a:r>
              <a:rPr lang="en-US" sz="1200" b="0" baseline="0" dirty="0" smtClean="0">
                <a:latin typeface="Times New Roman" pitchFamily="18" charset="0"/>
                <a:cs typeface="Times New Roman" pitchFamily="18" charset="0"/>
              </a:rPr>
              <a:t>Relax the rubber band and rest for a few seconds.  </a:t>
            </a:r>
          </a:p>
          <a:p>
            <a:endParaRPr lang="en-US" sz="1200" b="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Now stretch the rubber band again, but now </a:t>
            </a:r>
            <a:r>
              <a:rPr lang="en-US" sz="1200" b="0" baseline="0" dirty="0" smtClean="0">
                <a:latin typeface="Times New Roman" pitchFamily="18" charset="0"/>
                <a:cs typeface="Times New Roman" pitchFamily="18" charset="0"/>
              </a:rPr>
              <a:t>imagine for a moment that the life of a loved one depends on your holding the rubber band stretched tight.</a:t>
            </a:r>
            <a:r>
              <a:rPr lang="en-US" sz="1200" b="1" baseline="0" dirty="0" smtClean="0">
                <a:latin typeface="Times New Roman" pitchFamily="18" charset="0"/>
                <a:cs typeface="Times New Roman" pitchFamily="18" charset="0"/>
              </a:rPr>
              <a:t>  </a:t>
            </a:r>
            <a:r>
              <a:rPr lang="en-US" sz="1200" baseline="0" dirty="0" smtClean="0">
                <a:latin typeface="Times New Roman" pitchFamily="18" charset="0"/>
                <a:cs typeface="Times New Roman" pitchFamily="18" charset="0"/>
              </a:rPr>
              <a:t>Notice the difference in the way you experience the tension this time.  </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We must keep the creative tension going as we transition to CCSS.  When we tire of the effort, as we sometimes will, we can re-focus by remembering that our children’s future </a:t>
            </a:r>
            <a:r>
              <a:rPr lang="en-US" sz="1200" baseline="0" dirty="0" err="1" smtClean="0">
                <a:latin typeface="Times New Roman" pitchFamily="18" charset="0"/>
                <a:cs typeface="Times New Roman" pitchFamily="18" charset="0"/>
              </a:rPr>
              <a:t>deoend</a:t>
            </a:r>
            <a:r>
              <a:rPr lang="en-US" sz="1200" baseline="0" dirty="0" smtClean="0">
                <a:latin typeface="Times New Roman" pitchFamily="18" charset="0"/>
                <a:cs typeface="Times New Roman" pitchFamily="18" charset="0"/>
              </a:rPr>
              <a:t> on us.  </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sure participants complete evaluations.</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baseline="0" dirty="0" smtClean="0">
              <a:latin typeface="Times New Roman" pitchFamily="18" charset="0"/>
              <a:cs typeface="Times New Roman" pitchFamily="18" charset="0"/>
            </a:endParaRPr>
          </a:p>
          <a:p>
            <a:r>
              <a:rPr lang="en-US" sz="1200" b="0" baseline="0" dirty="0" smtClean="0">
                <a:latin typeface="Times New Roman" pitchFamily="18" charset="0"/>
                <a:cs typeface="Times New Roman" pitchFamily="18" charset="0"/>
              </a:rPr>
              <a:t>Let’s begin today by answering a fundamental question.  </a:t>
            </a:r>
          </a:p>
          <a:p>
            <a:r>
              <a:rPr lang="en-US" sz="1200" b="0" baseline="0" dirty="0" smtClean="0">
                <a:latin typeface="Times New Roman" pitchFamily="18" charset="0"/>
                <a:cs typeface="Times New Roman" pitchFamily="18" charset="0"/>
              </a:rPr>
              <a:t>What is the purpose of public education in 21</a:t>
            </a:r>
            <a:r>
              <a:rPr lang="en-US" sz="1200" b="0" baseline="30000" dirty="0" smtClean="0">
                <a:latin typeface="Times New Roman" pitchFamily="18" charset="0"/>
                <a:cs typeface="Times New Roman" pitchFamily="18" charset="0"/>
              </a:rPr>
              <a:t>st</a:t>
            </a:r>
            <a:r>
              <a:rPr lang="en-US" sz="1200" b="0" baseline="0" dirty="0" smtClean="0">
                <a:latin typeface="Times New Roman" pitchFamily="18" charset="0"/>
                <a:cs typeface="Times New Roman" pitchFamily="18" charset="0"/>
              </a:rPr>
              <a:t> century in America? </a:t>
            </a:r>
          </a:p>
          <a:p>
            <a:endParaRPr lang="en-US" sz="1200" b="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latin typeface="Times New Roman" pitchFamily="18" charset="0"/>
                <a:cs typeface="Times New Roman" pitchFamily="18" charset="0"/>
              </a:rPr>
              <a:t>Activity: </a:t>
            </a:r>
            <a:r>
              <a:rPr lang="en-US" sz="1200" b="1" u="none" baseline="0" dirty="0" smtClean="0">
                <a:latin typeface="Times New Roman" pitchFamily="18" charset="0"/>
                <a:cs typeface="Times New Roman" pitchFamily="18" charset="0"/>
              </a:rPr>
              <a:t> Think-Pair-Share in small groups.  Groups may record answers on chart paper for posting.</a:t>
            </a:r>
            <a:endParaRPr lang="en-US" sz="1200" b="0" baseline="0" dirty="0" smtClean="0">
              <a:latin typeface="Times New Roman" pitchFamily="18" charset="0"/>
              <a:cs typeface="Times New Roman" pitchFamily="18" charset="0"/>
            </a:endParaRPr>
          </a:p>
          <a:p>
            <a:endParaRPr lang="en-US" sz="1200" b="0" baseline="0" dirty="0" smtClean="0">
              <a:latin typeface="Times New Roman" pitchFamily="18" charset="0"/>
              <a:cs typeface="Times New Roman" pitchFamily="18" charset="0"/>
            </a:endParaRPr>
          </a:p>
          <a:p>
            <a:r>
              <a:rPr lang="en-US" sz="1200" b="0" baseline="0" dirty="0" smtClean="0">
                <a:latin typeface="Times New Roman" pitchFamily="18" charset="0"/>
                <a:cs typeface="Times New Roman" pitchFamily="18" charset="0"/>
              </a:rPr>
              <a:t>Write your individual response to this question on a note card or piece of paper. Turn to your small group partner and discuss your thoughts.  </a:t>
            </a:r>
            <a:r>
              <a:rPr lang="en-US" sz="1200" b="1" baseline="0" dirty="0" smtClean="0">
                <a:latin typeface="Times New Roman" pitchFamily="18" charset="0"/>
                <a:cs typeface="Times New Roman" pitchFamily="18" charset="0"/>
              </a:rPr>
              <a:t>(Optional: Create a group answer and record on chart paper for posting on wall.  Leave up for review by all groups.)  </a:t>
            </a:r>
            <a:endParaRPr lang="en-US" sz="1200" b="1" dirty="0" smtClean="0">
              <a:latin typeface="Times New Roman" pitchFamily="18" charset="0"/>
              <a:cs typeface="Times New Roman" pitchFamily="18" charset="0"/>
            </a:endParaRPr>
          </a:p>
          <a:p>
            <a:endParaRPr lang="en-US" sz="1200" b="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3B5A578A-64CC-4EAD-BD64-F2356A3309D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Times New Roman" pitchFamily="18" charset="0"/>
                <a:cs typeface="Times New Roman" pitchFamily="18" charset="0"/>
              </a:rPr>
              <a:t>This statement was the summary</a:t>
            </a:r>
            <a:r>
              <a:rPr lang="en-US" sz="1200" b="0" baseline="0" dirty="0" smtClean="0">
                <a:latin typeface="Times New Roman" pitchFamily="18" charset="0"/>
                <a:cs typeface="Times New Roman" pitchFamily="18" charset="0"/>
              </a:rPr>
              <a:t> that teams from all of the CCSS adopting states created earlier this year</a:t>
            </a:r>
            <a:r>
              <a:rPr lang="en-US" sz="1200" b="0" dirty="0" smtClean="0">
                <a:latin typeface="Times New Roman" pitchFamily="18" charset="0"/>
                <a:cs typeface="Times New Roman" pitchFamily="18" charset="0"/>
              </a:rPr>
              <a:t>.</a:t>
            </a:r>
          </a:p>
          <a:p>
            <a:endParaRPr lang="en-US" sz="1200" b="0" dirty="0" smtClean="0">
              <a:latin typeface="Times New Roman" pitchFamily="18" charset="0"/>
              <a:cs typeface="Times New Roman" pitchFamily="18" charset="0"/>
            </a:endParaRPr>
          </a:p>
          <a:p>
            <a:r>
              <a:rPr lang="en-US" sz="1200" b="0" dirty="0" smtClean="0">
                <a:latin typeface="Times New Roman" pitchFamily="18" charset="0"/>
                <a:cs typeface="Times New Roman" pitchFamily="18" charset="0"/>
              </a:rPr>
              <a:t>“The purpose of public education in our society for the 21</a:t>
            </a:r>
            <a:r>
              <a:rPr lang="en-US" sz="1200" b="0" baseline="30000" dirty="0" smtClean="0">
                <a:latin typeface="Times New Roman" pitchFamily="18" charset="0"/>
                <a:cs typeface="Times New Roman" pitchFamily="18" charset="0"/>
              </a:rPr>
              <a:t>st</a:t>
            </a:r>
            <a:r>
              <a:rPr lang="en-US" sz="1200" b="0" dirty="0" smtClean="0">
                <a:latin typeface="Times New Roman" pitchFamily="18" charset="0"/>
                <a:cs typeface="Times New Roman" pitchFamily="18" charset="0"/>
              </a:rPr>
              <a:t> century is to develop every child/person/citizen to their fullest potential in a life-long learning process in a global society.”</a:t>
            </a:r>
          </a:p>
          <a:p>
            <a:endParaRPr lang="en-US" sz="1200" b="0" dirty="0" smtClean="0">
              <a:latin typeface="Times New Roman" pitchFamily="18" charset="0"/>
              <a:cs typeface="Times New Roman" pitchFamily="18" charset="0"/>
            </a:endParaRPr>
          </a:p>
          <a:p>
            <a:r>
              <a:rPr lang="en-US" sz="1200" b="0" dirty="0" smtClean="0">
                <a:latin typeface="Times New Roman" pitchFamily="18" charset="0"/>
                <a:cs typeface="Times New Roman" pitchFamily="18" charset="0"/>
              </a:rPr>
              <a:t>How does this statement</a:t>
            </a:r>
            <a:r>
              <a:rPr lang="en-US" sz="1200" b="0" baseline="0" dirty="0" smtClean="0">
                <a:latin typeface="Times New Roman" pitchFamily="18" charset="0"/>
                <a:cs typeface="Times New Roman" pitchFamily="18" charset="0"/>
              </a:rPr>
              <a:t> compare with your own?</a:t>
            </a:r>
          </a:p>
          <a:p>
            <a:endParaRPr lang="en-US" sz="1200" b="0" baseline="0" dirty="0" smtClean="0">
              <a:latin typeface="Times New Roman" pitchFamily="18" charset="0"/>
              <a:cs typeface="Times New Roman" pitchFamily="18" charset="0"/>
            </a:endParaRPr>
          </a:p>
          <a:p>
            <a:r>
              <a:rPr lang="en-US" sz="1200" b="0" dirty="0" smtClean="0">
                <a:latin typeface="Times New Roman" pitchFamily="18" charset="0"/>
                <a:cs typeface="Times New Roman" pitchFamily="18" charset="0"/>
              </a:rPr>
              <a:t>The</a:t>
            </a:r>
            <a:r>
              <a:rPr lang="en-US" sz="1200" b="0" baseline="0" dirty="0" smtClean="0">
                <a:latin typeface="Times New Roman" pitchFamily="18" charset="0"/>
                <a:cs typeface="Times New Roman" pitchFamily="18" charset="0"/>
              </a:rPr>
              <a:t> state teams spent time discussing what “fullest potential” means, and the consensus is shown on this slide: college-ready, workforce training ready, and prepared to be strong citizens. </a:t>
            </a:r>
            <a:endParaRPr lang="en-US" sz="1200" b="0" dirty="0" smtClean="0">
              <a:latin typeface="Times New Roman" pitchFamily="18" charset="0"/>
              <a:cs typeface="Times New Roman" pitchFamily="18"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a:t>
            </a:r>
            <a:r>
              <a:rPr lang="en-US" baseline="0" dirty="0" smtClean="0"/>
              <a:t> our time together today, think about YOUR answers to these two questions.  </a:t>
            </a:r>
            <a:r>
              <a:rPr lang="en-US" i="1" baseline="0" dirty="0" smtClean="0"/>
              <a:t>What</a:t>
            </a:r>
            <a:r>
              <a:rPr lang="en-US" baseline="0" dirty="0" smtClean="0"/>
              <a:t> do we want – and need – our classrooms to look like to achieve our purposes, and </a:t>
            </a:r>
            <a:r>
              <a:rPr lang="en-US" i="1" baseline="0" dirty="0" smtClean="0"/>
              <a:t>How</a:t>
            </a:r>
            <a:r>
              <a:rPr lang="en-US" baseline="0" dirty="0" smtClean="0"/>
              <a:t> will we get there?</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members of the NGA and CCSSO commissioned the development</a:t>
            </a:r>
            <a:r>
              <a:rPr lang="en-US" baseline="0" dirty="0" smtClean="0"/>
              <a:t> of</a:t>
            </a:r>
            <a:r>
              <a:rPr lang="en-US" dirty="0" smtClean="0"/>
              <a:t> the CCSS</a:t>
            </a:r>
            <a:r>
              <a:rPr lang="en-US" baseline="0" dirty="0" smtClean="0"/>
              <a:t> to begin answering the “How will we get there?” question.</a:t>
            </a:r>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common misunderstanding is that the CCSS is a national or federal</a:t>
            </a:r>
            <a:r>
              <a:rPr lang="en-US" baseline="0" dirty="0" smtClean="0"/>
              <a:t> </a:t>
            </a:r>
            <a:r>
              <a:rPr lang="en-US" dirty="0" smtClean="0"/>
              <a:t>initiative.   In fact, CCSS has</a:t>
            </a:r>
            <a:r>
              <a:rPr lang="en-US" baseline="0" dirty="0" smtClean="0"/>
              <a:t> been steered by the NGA and the CCSSO, not Washington.</a:t>
            </a:r>
            <a:endParaRPr lang="en-US" dirty="0" smtClean="0"/>
          </a:p>
          <a:p>
            <a:r>
              <a:rPr lang="en-US" dirty="0" smtClean="0"/>
              <a:t>The Common Core State Standards Initiative is a state-led effort coordinated by the National Governors Association Center for Best Practices (NGA Center) and the Council of Chief State School Officers (CCSSO). The standards were developed in collaboration with teachers, school administrators, and experts, to provide a clear and consistent framework to prepare our children for college,</a:t>
            </a:r>
            <a:r>
              <a:rPr lang="en-US" baseline="0" dirty="0" smtClean="0"/>
              <a:t> </a:t>
            </a:r>
            <a:r>
              <a:rPr lang="en-US" dirty="0" smtClean="0"/>
              <a:t>the workforce,</a:t>
            </a:r>
            <a:r>
              <a:rPr lang="en-US" baseline="0" dirty="0" smtClean="0"/>
              <a:t> and citizenship.</a:t>
            </a:r>
            <a:endParaRPr lang="en-US" dirty="0" smtClean="0"/>
          </a:p>
          <a:p>
            <a:endParaRPr lang="en-US" dirty="0"/>
          </a:p>
        </p:txBody>
      </p:sp>
      <p:sp>
        <p:nvSpPr>
          <p:cNvPr id="4" name="Slide Number Placeholder 3"/>
          <p:cNvSpPr>
            <a:spLocks noGrp="1"/>
          </p:cNvSpPr>
          <p:nvPr>
            <p:ph type="sldNum" sz="quarter" idx="10"/>
          </p:nvPr>
        </p:nvSpPr>
        <p:spPr/>
        <p:txBody>
          <a:bodyPr/>
          <a:lstStyle/>
          <a:p>
            <a:fld id="{3B5A578A-64CC-4EAD-BD64-F2356A3309D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ECAAD-1DD8-489B-B7C7-4B9E873EDE05}"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E4A02-29CF-485B-B8B5-4FBBF84C2FBD}"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5300-C15D-4C87-A17F-A8996F55CB01}"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12E5-11CB-4A8B-944F-9DC25F66277F}"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9EA33-DEFC-4EAC-96CA-B51265441B0D}"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0D35D-CC64-4B4E-8F98-E82FD0E2847B}" type="datetime1">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334F9-DEF5-4993-9D69-487234D623FF}" type="datetime1">
              <a:rPr lang="en-US" smtClean="0"/>
              <a:pPr/>
              <a:t>10/13/2011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1B4E1-A328-47D0-A3B2-C0945599B14F}" type="datetime1">
              <a:rPr lang="en-US" smtClean="0"/>
              <a:pPr/>
              <a:t>10/13/2011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B937-CF2F-48CA-B23A-6F57B4BD751C}" type="datetime1">
              <a:rPr lang="en-US" smtClean="0"/>
              <a:pPr/>
              <a:t>10/13/2011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58EE8-A009-44FE-B7B8-2D06A1DF5D67}" type="datetime1">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6C5D0-DF23-47A7-AB68-3D380BBF6ECF}" type="datetime1">
              <a:rPr lang="en-US" smtClean="0"/>
              <a:pPr/>
              <a:t>10/13/2011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E749E-E21A-4B3F-BF12-2871A71ABDCC}" type="datetime1">
              <a:rPr lang="en-US" smtClean="0"/>
              <a:pPr/>
              <a:t>10/13/2011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060FC-E52F-B84C-8F96-EF93C7C13B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Presentation</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lgn="just">
              <a:buNone/>
            </a:pPr>
            <a:r>
              <a:rPr lang="en-US" dirty="0" smtClean="0">
                <a:latin typeface="Times New Roman" pitchFamily="18" charset="0"/>
                <a:cs typeface="Times New Roman" pitchFamily="18" charset="0"/>
              </a:rPr>
              <a:t>Presenters may choose to use all of the slides in </a:t>
            </a:r>
          </a:p>
          <a:p>
            <a:pPr algn="just">
              <a:buNone/>
            </a:pPr>
            <a:r>
              <a:rPr lang="en-US" dirty="0" smtClean="0">
                <a:latin typeface="Times New Roman" pitchFamily="18" charset="0"/>
                <a:cs typeface="Times New Roman" pitchFamily="18" charset="0"/>
              </a:rPr>
              <a:t>this presentation even for specific audiences </a:t>
            </a:r>
          </a:p>
          <a:p>
            <a:pPr algn="just">
              <a:buNone/>
            </a:pPr>
            <a:r>
              <a:rPr lang="en-US" dirty="0" smtClean="0">
                <a:latin typeface="Times New Roman" pitchFamily="18" charset="0"/>
                <a:cs typeface="Times New Roman" pitchFamily="18" charset="0"/>
              </a:rPr>
              <a:t>such as educators, parents, board members, or </a:t>
            </a:r>
          </a:p>
          <a:p>
            <a:pPr algn="just">
              <a:buNone/>
            </a:pPr>
            <a:r>
              <a:rPr lang="en-US" dirty="0" smtClean="0">
                <a:latin typeface="Times New Roman" pitchFamily="18" charset="0"/>
                <a:cs typeface="Times New Roman" pitchFamily="18" charset="0"/>
              </a:rPr>
              <a:t>community partners.  However, when targeting </a:t>
            </a:r>
          </a:p>
          <a:p>
            <a:pPr algn="just">
              <a:buNone/>
            </a:pPr>
            <a:r>
              <a:rPr lang="en-US" dirty="0" smtClean="0">
                <a:latin typeface="Times New Roman" pitchFamily="18" charset="0"/>
                <a:cs typeface="Times New Roman" pitchFamily="18" charset="0"/>
              </a:rPr>
              <a:t>parents and/or community members, presenters </a:t>
            </a:r>
          </a:p>
          <a:p>
            <a:pPr algn="just">
              <a:buNone/>
            </a:pPr>
            <a:r>
              <a:rPr lang="en-US" dirty="0" smtClean="0">
                <a:latin typeface="Times New Roman" pitchFamily="18" charset="0"/>
                <a:cs typeface="Times New Roman" pitchFamily="18" charset="0"/>
              </a:rPr>
              <a:t>may choose to hide some slides regarding CCSS </a:t>
            </a:r>
          </a:p>
          <a:p>
            <a:pPr algn="just">
              <a:buNone/>
            </a:pPr>
            <a:r>
              <a:rPr lang="en-US" dirty="0" smtClean="0">
                <a:latin typeface="Times New Roman" pitchFamily="18" charset="0"/>
                <a:cs typeface="Times New Roman" pitchFamily="18" charset="0"/>
              </a:rPr>
              <a:t>history in the interests of time.  </a:t>
            </a:r>
          </a:p>
        </p:txBody>
      </p:sp>
      <p:sp>
        <p:nvSpPr>
          <p:cNvPr id="4" name="Slide Number Placeholder 3"/>
          <p:cNvSpPr>
            <a:spLocks noGrp="1"/>
          </p:cNvSpPr>
          <p:nvPr>
            <p:ph type="sldNum" sz="quarter" idx="12"/>
          </p:nvPr>
        </p:nvSpPr>
        <p:spPr/>
        <p:txBody>
          <a:bodyPr/>
          <a:lstStyle/>
          <a:p>
            <a:fld id="{031060FC-E52F-B84C-8F96-EF93C7C13B47}"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History</a:t>
            </a:r>
            <a:endParaRPr lang="en-US" dirty="0"/>
          </a:p>
        </p:txBody>
      </p:sp>
      <p:sp>
        <p:nvSpPr>
          <p:cNvPr id="4" name="Content Placeholder 3"/>
          <p:cNvSpPr>
            <a:spLocks noGrp="1"/>
          </p:cNvSpPr>
          <p:nvPr>
            <p:ph idx="1"/>
          </p:nvPr>
        </p:nvSpPr>
        <p:spPr>
          <a:xfrm>
            <a:off x="457200" y="1191492"/>
            <a:ext cx="8229600" cy="3837708"/>
          </a:xfrm>
        </p:spPr>
        <p:txBody>
          <a:bodyPr/>
          <a:lstStyle/>
          <a:p>
            <a:pPr>
              <a:buNone/>
            </a:pPr>
            <a:r>
              <a:rPr lang="en-US" dirty="0" smtClean="0">
                <a:latin typeface="Times New Roman" pitchFamily="18" charset="0"/>
                <a:cs typeface="Times New Roman" pitchFamily="18" charset="0"/>
              </a:rPr>
              <a:t>The process used to write the standards ensured they were informed by: </a:t>
            </a:r>
          </a:p>
          <a:p>
            <a:r>
              <a:rPr lang="en-US" dirty="0" smtClean="0">
                <a:latin typeface="Times New Roman" pitchFamily="18" charset="0"/>
                <a:cs typeface="Times New Roman" pitchFamily="18" charset="0"/>
              </a:rPr>
              <a:t>The best state standards; </a:t>
            </a:r>
          </a:p>
          <a:p>
            <a:r>
              <a:rPr lang="en-US" dirty="0" smtClean="0">
                <a:latin typeface="Times New Roman" pitchFamily="18" charset="0"/>
                <a:cs typeface="Times New Roman" pitchFamily="18" charset="0"/>
              </a:rPr>
              <a:t>The experience of teachers, content experts, states and leading thinkers; and </a:t>
            </a:r>
          </a:p>
          <a:p>
            <a:r>
              <a:rPr lang="en-US" dirty="0" smtClean="0">
                <a:latin typeface="Times New Roman" pitchFamily="18" charset="0"/>
                <a:cs typeface="Times New Roman" pitchFamily="18" charset="0"/>
              </a:rPr>
              <a:t>Feedback from the general public </a:t>
            </a: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History</a:t>
            </a:r>
            <a:endParaRPr lang="en-US" dirty="0"/>
          </a:p>
        </p:txBody>
      </p:sp>
      <p:sp>
        <p:nvSpPr>
          <p:cNvPr id="4" name="Content Placeholder 3"/>
          <p:cNvSpPr>
            <a:spLocks noGrp="1"/>
          </p:cNvSpPr>
          <p:nvPr>
            <p:ph idx="1"/>
          </p:nvPr>
        </p:nvSpPr>
        <p:spPr>
          <a:xfrm>
            <a:off x="457200" y="1191492"/>
            <a:ext cx="8229600" cy="3837708"/>
          </a:xfrm>
        </p:spPr>
        <p:txBody>
          <a:bodyPr/>
          <a:lstStyle/>
          <a:p>
            <a:r>
              <a:rPr lang="en-US" sz="4000" dirty="0" smtClean="0">
                <a:latin typeface="Times New Roman" pitchFamily="18" charset="0"/>
                <a:cs typeface="Times New Roman" pitchFamily="18" charset="0"/>
              </a:rPr>
              <a:t>Posted for public comment in March, 2010</a:t>
            </a:r>
          </a:p>
          <a:p>
            <a:r>
              <a:rPr lang="en-US" sz="4000" dirty="0" smtClean="0">
                <a:latin typeface="Times New Roman" pitchFamily="18" charset="0"/>
                <a:cs typeface="Times New Roman" pitchFamily="18" charset="0"/>
              </a:rPr>
              <a:t>Nearly 10,000 responses received</a:t>
            </a:r>
          </a:p>
          <a:p>
            <a:r>
              <a:rPr lang="en-US" sz="4000" dirty="0" smtClean="0">
                <a:latin typeface="Times New Roman" pitchFamily="18" charset="0"/>
                <a:cs typeface="Times New Roman" pitchFamily="18" charset="0"/>
              </a:rPr>
              <a:t>Released to states to consider for adoption in June, 2010</a:t>
            </a:r>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Endorsements</a:t>
            </a:r>
            <a:endParaRPr lang="en-US" dirty="0"/>
          </a:p>
        </p:txBody>
      </p:sp>
      <p:sp>
        <p:nvSpPr>
          <p:cNvPr id="4" name="Content Placeholder 3"/>
          <p:cNvSpPr>
            <a:spLocks noGrp="1"/>
          </p:cNvSpPr>
          <p:nvPr>
            <p:ph idx="1"/>
          </p:nvPr>
        </p:nvSpPr>
        <p:spPr>
          <a:xfrm>
            <a:off x="457200" y="1191492"/>
            <a:ext cx="8229600" cy="3837708"/>
          </a:xfrm>
        </p:spPr>
        <p:txBody>
          <a:bodyPr>
            <a:normAutofit fontScale="92500" lnSpcReduction="20000"/>
          </a:bodyPr>
          <a:lstStyle/>
          <a:p>
            <a:pPr>
              <a:buFont typeface="Arial" pitchFamily="34" charset="0"/>
              <a:buChar char="•"/>
            </a:pPr>
            <a:r>
              <a:rPr lang="en-US" dirty="0" smtClean="0">
                <a:latin typeface="Times New Roman" pitchFamily="18" charset="0"/>
                <a:cs typeface="Times New Roman" pitchFamily="18" charset="0"/>
              </a:rPr>
              <a:t>Association for Career and Technical Education</a:t>
            </a:r>
          </a:p>
          <a:p>
            <a:pPr>
              <a:buFont typeface="Arial" pitchFamily="34" charset="0"/>
              <a:buChar char="•"/>
            </a:pPr>
            <a:r>
              <a:rPr lang="en-US" dirty="0" smtClean="0">
                <a:latin typeface="Times New Roman" pitchFamily="18" charset="0"/>
                <a:cs typeface="Times New Roman" pitchFamily="18" charset="0"/>
              </a:rPr>
              <a:t>The College Board (ACT &amp; SAT college entrance examinations)</a:t>
            </a:r>
          </a:p>
          <a:p>
            <a:pPr>
              <a:buFont typeface="Arial" pitchFamily="34" charset="0"/>
              <a:buChar char="•"/>
            </a:pPr>
            <a:r>
              <a:rPr lang="en-US" dirty="0" smtClean="0">
                <a:latin typeface="Times New Roman" pitchFamily="18" charset="0"/>
                <a:cs typeface="Times New Roman" pitchFamily="18" charset="0"/>
              </a:rPr>
              <a:t>National Association of Secondary School Principals</a:t>
            </a:r>
          </a:p>
          <a:p>
            <a:pPr>
              <a:buFont typeface="Arial" pitchFamily="34" charset="0"/>
              <a:buChar char="•"/>
            </a:pPr>
            <a:r>
              <a:rPr lang="en-US" dirty="0" smtClean="0">
                <a:latin typeface="Times New Roman" pitchFamily="18" charset="0"/>
                <a:cs typeface="Times New Roman" pitchFamily="18" charset="0"/>
              </a:rPr>
              <a:t>National Parent Teacher Association</a:t>
            </a:r>
          </a:p>
          <a:p>
            <a:pPr>
              <a:buFont typeface="Arial" pitchFamily="34" charset="0"/>
              <a:buChar char="•"/>
            </a:pPr>
            <a:r>
              <a:rPr lang="en-US" dirty="0" smtClean="0">
                <a:latin typeface="Times New Roman" pitchFamily="18" charset="0"/>
                <a:cs typeface="Times New Roman" pitchFamily="18" charset="0"/>
              </a:rPr>
              <a:t>State Higher Education Executive Officers</a:t>
            </a:r>
          </a:p>
          <a:p>
            <a:pPr>
              <a:buFont typeface="Arial" pitchFamily="34" charset="0"/>
              <a:buChar char="•"/>
            </a:pPr>
            <a:r>
              <a:rPr lang="en-US" dirty="0" smtClean="0">
                <a:latin typeface="Times New Roman" pitchFamily="18" charset="0"/>
                <a:cs typeface="Times New Roman" pitchFamily="18" charset="0"/>
              </a:rPr>
              <a:t>U.S. Chamber of Commerce</a:t>
            </a:r>
          </a:p>
          <a:p>
            <a:pPr>
              <a:buFont typeface="Arial" pitchFamily="34" charset="0"/>
              <a:buChar char="•"/>
            </a:pPr>
            <a:endParaRPr lang="en-US"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in Oklahoma</a:t>
            </a:r>
            <a:endParaRPr lang="en-US" dirty="0"/>
          </a:p>
        </p:txBody>
      </p:sp>
      <p:sp>
        <p:nvSpPr>
          <p:cNvPr id="4" name="Content Placeholder 3"/>
          <p:cNvSpPr>
            <a:spLocks noGrp="1"/>
          </p:cNvSpPr>
          <p:nvPr>
            <p:ph idx="1"/>
          </p:nvPr>
        </p:nvSpPr>
        <p:spPr>
          <a:xfrm>
            <a:off x="457200" y="1191492"/>
            <a:ext cx="8229600" cy="3837708"/>
          </a:xfrm>
        </p:spPr>
        <p:txBody>
          <a:bodyPr>
            <a:normAutofit/>
          </a:bodyPr>
          <a:lstStyle/>
          <a:p>
            <a:pPr marL="320040" indent="-320040">
              <a:spcAft>
                <a:spcPts val="1200"/>
              </a:spcAft>
              <a:buFont typeface="Arial" pitchFamily="34" charset="0"/>
              <a:buChar char="•"/>
              <a:defRPr/>
            </a:pPr>
            <a:r>
              <a:rPr lang="en-US" dirty="0" smtClean="0">
                <a:latin typeface="Times New Roman" pitchFamily="18" charset="0"/>
                <a:cs typeface="Times New Roman" pitchFamily="18" charset="0"/>
              </a:rPr>
              <a:t>Memorandum of Agreement with NGA/CCSSO, Summer 2009 (agreement to consider for adoption)</a:t>
            </a:r>
          </a:p>
          <a:p>
            <a:r>
              <a:rPr lang="en-US" dirty="0" smtClean="0">
                <a:latin typeface="Times New Roman" pitchFamily="18" charset="0"/>
                <a:cs typeface="Times New Roman" pitchFamily="18" charset="0"/>
              </a:rPr>
              <a:t>Two state members on standards-writing review team, 2009-2010</a:t>
            </a:r>
          </a:p>
          <a:p>
            <a:r>
              <a:rPr lang="en-US" dirty="0" smtClean="0">
                <a:latin typeface="Times New Roman" pitchFamily="18" charset="0"/>
                <a:cs typeface="Times New Roman" pitchFamily="18" charset="0"/>
              </a:rPr>
              <a:t>Multiple reviewers during drafts, 2009-2010</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in Oklahoma</a:t>
            </a:r>
            <a:endParaRPr lang="en-US" dirty="0"/>
          </a:p>
        </p:txBody>
      </p:sp>
      <p:sp>
        <p:nvSpPr>
          <p:cNvPr id="4" name="Content Placeholder 3"/>
          <p:cNvSpPr>
            <a:spLocks noGrp="1"/>
          </p:cNvSpPr>
          <p:nvPr>
            <p:ph idx="1"/>
          </p:nvPr>
        </p:nvSpPr>
        <p:spPr>
          <a:xfrm>
            <a:off x="457200" y="1191492"/>
            <a:ext cx="8229600" cy="3837708"/>
          </a:xfrm>
        </p:spPr>
        <p:txBody>
          <a:bodyPr>
            <a:normAutofit/>
          </a:bodyPr>
          <a:lstStyle/>
          <a:p>
            <a:r>
              <a:rPr lang="en-US" dirty="0" smtClean="0">
                <a:latin typeface="Times New Roman" pitchFamily="18" charset="0"/>
                <a:cs typeface="Times New Roman" pitchFamily="18" charset="0"/>
              </a:rPr>
              <a:t>Posted on SDE website for public comment in March, 2010 (363 responses)</a:t>
            </a:r>
          </a:p>
          <a:p>
            <a:pPr marL="320040" indent="-320040">
              <a:spcAft>
                <a:spcPts val="1200"/>
              </a:spcAft>
              <a:buFont typeface="Arial" pitchFamily="34" charset="0"/>
              <a:buChar char="•"/>
              <a:defRPr/>
            </a:pPr>
            <a:r>
              <a:rPr lang="en-US" dirty="0" smtClean="0">
                <a:latin typeface="Times New Roman" pitchFamily="18" charset="0"/>
                <a:cs typeface="Times New Roman" pitchFamily="18" charset="0"/>
              </a:rPr>
              <a:t>Adopted by Oklahoma State Board of Education, June 2010</a:t>
            </a:r>
          </a:p>
          <a:p>
            <a:pPr marL="320040" indent="-320040">
              <a:spcAft>
                <a:spcPts val="1200"/>
              </a:spcAft>
              <a:buFont typeface="Arial" pitchFamily="34" charset="0"/>
              <a:buChar char="•"/>
              <a:defRPr/>
            </a:pPr>
            <a:r>
              <a:rPr lang="en-US" dirty="0" smtClean="0">
                <a:latin typeface="Times New Roman" pitchFamily="18" charset="0"/>
                <a:cs typeface="Times New Roman" pitchFamily="18" charset="0"/>
              </a:rPr>
              <a:t>Approved by Governor, July 2010</a:t>
            </a:r>
          </a:p>
          <a:p>
            <a:pPr>
              <a:buNone/>
            </a:pPr>
            <a:endParaRPr lang="en-US" dirty="0" smtClean="0"/>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Criteria for Excellence</a:t>
            </a:r>
            <a:endParaRPr lang="en-US" dirty="0"/>
          </a:p>
        </p:txBody>
      </p:sp>
      <p:sp>
        <p:nvSpPr>
          <p:cNvPr id="4" name="Content Placeholder 3"/>
          <p:cNvSpPr>
            <a:spLocks noGrp="1"/>
          </p:cNvSpPr>
          <p:nvPr>
            <p:ph idx="1"/>
          </p:nvPr>
        </p:nvSpPr>
        <p:spPr>
          <a:xfrm>
            <a:off x="457200" y="1205346"/>
            <a:ext cx="8229600" cy="4114799"/>
          </a:xfrm>
        </p:spPr>
        <p:txBody>
          <a:bodyPr>
            <a:normAutofit fontScale="70000" lnSpcReduction="20000"/>
          </a:bodyPr>
          <a:lstStyle/>
          <a:p>
            <a:pPr marL="0" lvl="0" indent="0">
              <a:lnSpc>
                <a:spcPct val="80000"/>
              </a:lnSpc>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Aligned with </a:t>
            </a:r>
            <a:r>
              <a:rPr lang="en-US" b="1" dirty="0" smtClean="0">
                <a:latin typeface="Times New Roman" pitchFamily="18" charset="0"/>
                <a:cs typeface="Times New Roman" pitchFamily="18" charset="0"/>
              </a:rPr>
              <a:t>college and work expectations</a:t>
            </a:r>
          </a:p>
          <a:p>
            <a:r>
              <a:rPr lang="en-US" dirty="0" smtClean="0">
                <a:latin typeface="Times New Roman" pitchFamily="18" charset="0"/>
                <a:cs typeface="Times New Roman" pitchFamily="18" charset="0"/>
              </a:rPr>
              <a:t>Focused and coherent</a:t>
            </a:r>
          </a:p>
          <a:p>
            <a:r>
              <a:rPr lang="en-US" dirty="0" smtClean="0">
                <a:latin typeface="Times New Roman" pitchFamily="18" charset="0"/>
                <a:cs typeface="Times New Roman" pitchFamily="18" charset="0"/>
              </a:rPr>
              <a:t>Include</a:t>
            </a:r>
            <a:r>
              <a:rPr lang="en-US" b="1" dirty="0" smtClean="0">
                <a:latin typeface="Times New Roman" pitchFamily="18" charset="0"/>
                <a:cs typeface="Times New Roman" pitchFamily="18" charset="0"/>
              </a:rPr>
              <a:t> rigorous </a:t>
            </a:r>
            <a:r>
              <a:rPr lang="en-US" dirty="0" smtClean="0">
                <a:latin typeface="Times New Roman" pitchFamily="18" charset="0"/>
                <a:cs typeface="Times New Roman" pitchFamily="18" charset="0"/>
              </a:rPr>
              <a:t>content and application of knowledge through high-order thinking skills</a:t>
            </a:r>
          </a:p>
          <a:p>
            <a:r>
              <a:rPr lang="en-US" dirty="0" smtClean="0">
                <a:latin typeface="Times New Roman" pitchFamily="18" charset="0"/>
                <a:cs typeface="Times New Roman" pitchFamily="18" charset="0"/>
              </a:rPr>
              <a:t>Build upon strengths and lessons of current state standards</a:t>
            </a:r>
          </a:p>
          <a:p>
            <a:r>
              <a:rPr lang="en-US" dirty="0" smtClean="0">
                <a:latin typeface="Times New Roman" pitchFamily="18" charset="0"/>
                <a:cs typeface="Times New Roman" pitchFamily="18" charset="0"/>
              </a:rPr>
              <a:t>Based on evidence and research</a:t>
            </a:r>
          </a:p>
          <a:p>
            <a:r>
              <a:rPr lang="en-US" b="1" dirty="0" smtClean="0">
                <a:latin typeface="Times New Roman" pitchFamily="18" charset="0"/>
                <a:cs typeface="Times New Roman" pitchFamily="18" charset="0"/>
              </a:rPr>
              <a:t>Internationally benchmarked </a:t>
            </a:r>
            <a:r>
              <a:rPr lang="en-US" dirty="0" smtClean="0">
                <a:latin typeface="Times New Roman" pitchFamily="18" charset="0"/>
                <a:cs typeface="Times New Roman" pitchFamily="18" charset="0"/>
              </a:rPr>
              <a:t>so that all students are prepared to succeed in our global economy and society</a:t>
            </a:r>
          </a:p>
          <a:p>
            <a:r>
              <a:rPr lang="en-US" dirty="0" smtClean="0">
                <a:latin typeface="Times New Roman" pitchFamily="18" charset="0"/>
                <a:cs typeface="Times New Roman" pitchFamily="18" charset="0"/>
              </a:rPr>
              <a:t>Provide opportunity to significantly improve the quality and usefulness of </a:t>
            </a:r>
            <a:r>
              <a:rPr lang="en-US" b="1" dirty="0" smtClean="0">
                <a:latin typeface="Times New Roman" pitchFamily="18" charset="0"/>
                <a:cs typeface="Times New Roman" pitchFamily="18" charset="0"/>
              </a:rPr>
              <a:t>large-scale assessments, professional development, and resources</a:t>
            </a:r>
            <a:endParaRPr lang="en-US" sz="5700" b="1" dirty="0">
              <a:solidFill>
                <a:schemeClr val="tx2">
                  <a:lumMod val="60000"/>
                  <a:lumOff val="40000"/>
                </a:schemeClr>
              </a:solidFill>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Subjects</a:t>
            </a:r>
            <a:endParaRPr lang="en-US" dirty="0"/>
          </a:p>
        </p:txBody>
      </p:sp>
      <p:sp>
        <p:nvSpPr>
          <p:cNvPr id="4" name="Content Placeholder 3"/>
          <p:cNvSpPr>
            <a:spLocks noGrp="1"/>
          </p:cNvSpPr>
          <p:nvPr>
            <p:ph idx="1"/>
          </p:nvPr>
        </p:nvSpPr>
        <p:spPr>
          <a:xfrm>
            <a:off x="457200" y="1219201"/>
            <a:ext cx="8229600" cy="3851564"/>
          </a:xfrm>
        </p:spPr>
        <p:txBody>
          <a:bodyPr/>
          <a:lstStyle/>
          <a:p>
            <a:pPr marL="0" lvl="0" indent="0">
              <a:lnSpc>
                <a:spcPct val="80000"/>
              </a:lnSpc>
              <a:buNone/>
            </a:pPr>
            <a:endParaRPr lang="en-US" dirty="0" smtClean="0">
              <a:latin typeface="Times New Roman" pitchFamily="18" charset="0"/>
              <a:cs typeface="Times New Roman" pitchFamily="18" charset="0"/>
            </a:endParaRPr>
          </a:p>
          <a:p>
            <a:pPr marL="0" lvl="0" indent="0">
              <a:lnSpc>
                <a:spcPct val="80000"/>
              </a:lnSpc>
              <a:buNone/>
            </a:pPr>
            <a:r>
              <a:rPr lang="en-US" dirty="0" smtClean="0">
                <a:latin typeface="Times New Roman" pitchFamily="18" charset="0"/>
                <a:cs typeface="Times New Roman" pitchFamily="18" charset="0"/>
              </a:rPr>
              <a:t>Common Core State Standards are written for:</a:t>
            </a:r>
          </a:p>
          <a:p>
            <a:pPr marL="514350" lvl="0" indent="-514350">
              <a:lnSpc>
                <a:spcPct val="80000"/>
              </a:lnSpc>
              <a:buFont typeface="Arial" pitchFamily="34" charset="0"/>
              <a:buChar char="•"/>
            </a:pPr>
            <a:r>
              <a:rPr lang="en-US" dirty="0" smtClean="0">
                <a:latin typeface="Times New Roman" pitchFamily="18" charset="0"/>
                <a:cs typeface="Times New Roman" pitchFamily="18" charset="0"/>
              </a:rPr>
              <a:t>K-12 mathematics</a:t>
            </a:r>
          </a:p>
          <a:p>
            <a:pPr marL="514350" lvl="0" indent="-514350">
              <a:lnSpc>
                <a:spcPct val="80000"/>
              </a:lnSpc>
              <a:buFont typeface="Arial" pitchFamily="34" charset="0"/>
              <a:buChar char="•"/>
            </a:pPr>
            <a:r>
              <a:rPr lang="en-US" dirty="0" smtClean="0">
                <a:latin typeface="Times New Roman" pitchFamily="18" charset="0"/>
                <a:cs typeface="Times New Roman" pitchFamily="18" charset="0"/>
              </a:rPr>
              <a:t>K-12 English language arts</a:t>
            </a:r>
          </a:p>
          <a:p>
            <a:pPr marL="914400" lvl="1" indent="-406400">
              <a:lnSpc>
                <a:spcPct val="80000"/>
              </a:lnSpc>
              <a:buFont typeface="Arial" pitchFamily="34" charset="0"/>
              <a:buChar char="•"/>
            </a:pPr>
            <a:r>
              <a:rPr lang="en-US" dirty="0" smtClean="0">
                <a:latin typeface="Times New Roman" pitchFamily="18" charset="0"/>
                <a:cs typeface="Times New Roman" pitchFamily="18" charset="0"/>
              </a:rPr>
              <a:t>6-12 Literacy in history/social studies, science, and technical subjects: applications across all content areas</a:t>
            </a:r>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Key Shifts from </a:t>
            </a:r>
            <a:r>
              <a:rPr lang="en-US" sz="3600" i="1" dirty="0" smtClean="0"/>
              <a:t>PASS</a:t>
            </a:r>
            <a:r>
              <a:rPr lang="en-US" sz="3600" dirty="0" smtClean="0"/>
              <a:t> to CCSS: </a:t>
            </a:r>
            <a:br>
              <a:rPr lang="en-US" sz="3600" dirty="0" smtClean="0"/>
            </a:br>
            <a:r>
              <a:rPr lang="en-US" sz="3600" dirty="0" smtClean="0"/>
              <a:t>English Language Arts</a:t>
            </a:r>
            <a:endParaRPr lang="en-US" sz="3600" dirty="0"/>
          </a:p>
        </p:txBody>
      </p:sp>
      <p:sp>
        <p:nvSpPr>
          <p:cNvPr id="4" name="Content Placeholder 3"/>
          <p:cNvSpPr>
            <a:spLocks noGrp="1"/>
          </p:cNvSpPr>
          <p:nvPr>
            <p:ph idx="1"/>
          </p:nvPr>
        </p:nvSpPr>
        <p:spPr>
          <a:xfrm>
            <a:off x="457200" y="1417638"/>
            <a:ext cx="8229600" cy="4110327"/>
          </a:xfrm>
        </p:spPr>
        <p:txBody>
          <a:bodyPr>
            <a:normAutofit fontScale="85000" lnSpcReduction="20000"/>
          </a:bodyPr>
          <a:lstStyle/>
          <a:p>
            <a:r>
              <a:rPr lang="en-US" b="1" dirty="0" smtClean="0">
                <a:latin typeface="Times New Roman" pitchFamily="18" charset="0"/>
                <a:cs typeface="Times New Roman" pitchFamily="18" charset="0"/>
              </a:rPr>
              <a:t>Reading</a:t>
            </a:r>
          </a:p>
          <a:p>
            <a:pPr lvl="1"/>
            <a:r>
              <a:rPr lang="en-US" dirty="0" smtClean="0">
                <a:latin typeface="Times New Roman" pitchFamily="18" charset="0"/>
                <a:cs typeface="Times New Roman" pitchFamily="18" charset="0"/>
              </a:rPr>
              <a:t>Balance of literature and informational texts</a:t>
            </a:r>
          </a:p>
          <a:p>
            <a:pPr lvl="1">
              <a:buFont typeface="Arial" pitchFamily="34" charset="0"/>
              <a:buChar char="–"/>
            </a:pPr>
            <a:r>
              <a:rPr lang="en-US" dirty="0" smtClean="0">
                <a:latin typeface="Times New Roman" pitchFamily="18" charset="0"/>
                <a:cs typeface="Times New Roman" pitchFamily="18" charset="0"/>
              </a:rPr>
              <a:t>Measurement of Text Complexity</a:t>
            </a:r>
          </a:p>
          <a:p>
            <a:r>
              <a:rPr lang="en-US" b="1" dirty="0" smtClean="0">
                <a:latin typeface="Times New Roman" pitchFamily="18" charset="0"/>
                <a:cs typeface="Times New Roman" pitchFamily="18" charset="0"/>
              </a:rPr>
              <a:t>Writing</a:t>
            </a:r>
          </a:p>
          <a:p>
            <a:pPr lvl="1"/>
            <a:r>
              <a:rPr lang="en-US" dirty="0" smtClean="0">
                <a:latin typeface="Times New Roman" pitchFamily="18" charset="0"/>
                <a:cs typeface="Times New Roman" pitchFamily="18" charset="0"/>
              </a:rPr>
              <a:t>Emphasis on argument and informative/explanatory</a:t>
            </a:r>
            <a:endParaRPr lang="en-US" b="1"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Writing about sources</a:t>
            </a:r>
          </a:p>
          <a:p>
            <a:r>
              <a:rPr lang="en-US" b="1" dirty="0" smtClean="0">
                <a:latin typeface="Times New Roman" pitchFamily="18" charset="0"/>
                <a:cs typeface="Times New Roman" pitchFamily="18" charset="0"/>
              </a:rPr>
              <a:t>Speaking and Listening</a:t>
            </a:r>
          </a:p>
          <a:p>
            <a:pPr lvl="1"/>
            <a:r>
              <a:rPr lang="en-US" dirty="0" smtClean="0">
                <a:latin typeface="Times New Roman" pitchFamily="18" charset="0"/>
                <a:cs typeface="Times New Roman" pitchFamily="18" charset="0"/>
              </a:rPr>
              <a:t>Inclusion of formal and informal talk</a:t>
            </a:r>
          </a:p>
          <a:p>
            <a:r>
              <a:rPr lang="en-US" b="1" dirty="0" smtClean="0">
                <a:latin typeface="Times New Roman" pitchFamily="18" charset="0"/>
                <a:cs typeface="Times New Roman" pitchFamily="18" charset="0"/>
              </a:rPr>
              <a:t>Language</a:t>
            </a:r>
          </a:p>
          <a:p>
            <a:pPr lvl="1"/>
            <a:r>
              <a:rPr lang="en-US" dirty="0" smtClean="0">
                <a:latin typeface="Times New Roman" pitchFamily="18" charset="0"/>
                <a:cs typeface="Times New Roman" pitchFamily="18" charset="0"/>
              </a:rPr>
              <a:t>Focus on general academic and domain-specific vocabulary</a:t>
            </a:r>
          </a:p>
          <a:p>
            <a:pPr marL="0" lvl="0" indent="0">
              <a:lnSpc>
                <a:spcPct val="80000"/>
              </a:lnSpc>
              <a:buNone/>
            </a:pPr>
            <a:endParaRPr lang="en-US"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Secondary Literacy</a:t>
            </a:r>
            <a:br>
              <a:rPr lang="en-US" sz="3600" dirty="0" smtClean="0"/>
            </a:br>
            <a:r>
              <a:rPr lang="en-US" sz="3600" dirty="0" smtClean="0"/>
              <a:t>Performance Task Example</a:t>
            </a:r>
            <a:endParaRPr lang="en-US" sz="3600" dirty="0"/>
          </a:p>
        </p:txBody>
      </p:sp>
      <p:sp>
        <p:nvSpPr>
          <p:cNvPr id="4" name="Content Placeholder 3"/>
          <p:cNvSpPr>
            <a:spLocks noGrp="1"/>
          </p:cNvSpPr>
          <p:nvPr>
            <p:ph idx="1"/>
          </p:nvPr>
        </p:nvSpPr>
        <p:spPr>
          <a:xfrm>
            <a:off x="457200" y="1600201"/>
            <a:ext cx="8229600" cy="3927764"/>
          </a:xfrm>
        </p:spPr>
        <p:txBody>
          <a:bodyPr>
            <a:normAutofit fontScale="55000" lnSpcReduction="20000"/>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Example: </a:t>
            </a:r>
            <a:r>
              <a:rPr lang="en-US" sz="3600" dirty="0" smtClean="0">
                <a:latin typeface="Times New Roman" pitchFamily="18" charset="0"/>
                <a:cs typeface="Times New Roman" pitchFamily="18" charset="0"/>
              </a:rPr>
              <a:t> Cite strong and thorough textual evidence from John Keats’s </a:t>
            </a:r>
            <a:r>
              <a:rPr lang="en-US" sz="3600" b="1" dirty="0" smtClean="0">
                <a:latin typeface="Times New Roman" pitchFamily="18" charset="0"/>
                <a:cs typeface="Times New Roman" pitchFamily="18" charset="0"/>
              </a:rPr>
              <a:t>“Ode </a:t>
            </a:r>
          </a:p>
          <a:p>
            <a:pPr>
              <a:buNone/>
            </a:pPr>
            <a:r>
              <a:rPr lang="en-US" sz="3600" b="1" dirty="0" smtClean="0">
                <a:latin typeface="Times New Roman" pitchFamily="18" charset="0"/>
                <a:cs typeface="Times New Roman" pitchFamily="18" charset="0"/>
              </a:rPr>
              <a:t>on a Grecian Urn” </a:t>
            </a:r>
            <a:r>
              <a:rPr lang="en-US" sz="3600" dirty="0" smtClean="0">
                <a:latin typeface="Times New Roman" pitchFamily="18" charset="0"/>
                <a:cs typeface="Times New Roman" pitchFamily="18" charset="0"/>
              </a:rPr>
              <a:t>to </a:t>
            </a:r>
            <a:r>
              <a:rPr lang="en-US" sz="3600" b="1" dirty="0" smtClean="0">
                <a:latin typeface="Times New Roman" pitchFamily="18" charset="0"/>
                <a:cs typeface="Times New Roman" pitchFamily="18" charset="0"/>
              </a:rPr>
              <a:t>support an analysis </a:t>
            </a:r>
            <a:r>
              <a:rPr lang="en-US" sz="3600" dirty="0" smtClean="0">
                <a:latin typeface="Times New Roman" pitchFamily="18" charset="0"/>
                <a:cs typeface="Times New Roman" pitchFamily="18" charset="0"/>
              </a:rPr>
              <a:t>of what the poem says explicitly </a:t>
            </a:r>
          </a:p>
          <a:p>
            <a:pPr>
              <a:buNone/>
            </a:pPr>
            <a:r>
              <a:rPr lang="en-US" sz="3600" dirty="0" smtClean="0">
                <a:latin typeface="Times New Roman" pitchFamily="18" charset="0"/>
                <a:cs typeface="Times New Roman" pitchFamily="18" charset="0"/>
              </a:rPr>
              <a:t>about the urn as well as </a:t>
            </a:r>
            <a:r>
              <a:rPr lang="en-US" sz="3600" b="1" dirty="0" smtClean="0">
                <a:latin typeface="Times New Roman" pitchFamily="18" charset="0"/>
                <a:cs typeface="Times New Roman" pitchFamily="18" charset="0"/>
              </a:rPr>
              <a:t>what</a:t>
            </a: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can be inferred </a:t>
            </a:r>
            <a:r>
              <a:rPr lang="en-US" sz="3600" dirty="0" smtClean="0">
                <a:latin typeface="Times New Roman" pitchFamily="18" charset="0"/>
                <a:cs typeface="Times New Roman" pitchFamily="18" charset="0"/>
              </a:rPr>
              <a:t>from </a:t>
            </a:r>
          </a:p>
          <a:p>
            <a:pPr>
              <a:buNone/>
            </a:pPr>
            <a:r>
              <a:rPr lang="en-US" sz="3600" dirty="0" smtClean="0">
                <a:latin typeface="Times New Roman" pitchFamily="18" charset="0"/>
                <a:cs typeface="Times New Roman" pitchFamily="18" charset="0"/>
              </a:rPr>
              <a:t>the text regarding what meanings the figures </a:t>
            </a:r>
          </a:p>
          <a:p>
            <a:pPr>
              <a:buNone/>
            </a:pPr>
            <a:r>
              <a:rPr lang="en-US" sz="3600" dirty="0" smtClean="0">
                <a:latin typeface="Times New Roman" pitchFamily="18" charset="0"/>
                <a:cs typeface="Times New Roman" pitchFamily="18" charset="0"/>
              </a:rPr>
              <a:t>decorating the urn convey as well as noting </a:t>
            </a:r>
          </a:p>
          <a:p>
            <a:pPr>
              <a:buNone/>
            </a:pPr>
            <a:r>
              <a:rPr lang="en-US" sz="3600" dirty="0" smtClean="0">
                <a:latin typeface="Times New Roman" pitchFamily="18" charset="0"/>
                <a:cs typeface="Times New Roman" pitchFamily="18" charset="0"/>
              </a:rPr>
              <a:t>where the poem leaves matters about the </a:t>
            </a:r>
          </a:p>
          <a:p>
            <a:pPr>
              <a:buNone/>
            </a:pPr>
            <a:r>
              <a:rPr lang="en-US" sz="3600" dirty="0" smtClean="0">
                <a:latin typeface="Times New Roman" pitchFamily="18" charset="0"/>
                <a:cs typeface="Times New Roman" pitchFamily="18" charset="0"/>
              </a:rPr>
              <a:t>urn and its decoration uncertain.</a:t>
            </a:r>
          </a:p>
          <a:p>
            <a:pPr>
              <a:buNone/>
            </a:pPr>
            <a:endParaRPr lang="en-US" dirty="0" smtClean="0">
              <a:latin typeface="Times New Roman" pitchFamily="18" charset="0"/>
              <a:cs typeface="Times New Roman" pitchFamily="18" charset="0"/>
            </a:endParaRPr>
          </a:p>
          <a:p>
            <a:pPr>
              <a:buNone/>
            </a:pPr>
            <a:r>
              <a:rPr lang="en-US" sz="2400" b="1" u="sng" dirty="0" smtClean="0">
                <a:latin typeface="Times New Roman" pitchFamily="18" charset="0"/>
                <a:cs typeface="Times New Roman" pitchFamily="18" charset="0"/>
              </a:rPr>
              <a:t>CCSS Match:</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RL.11-12.1</a:t>
            </a:r>
          </a:p>
          <a:p>
            <a:pPr>
              <a:buNone/>
            </a:pPr>
            <a:r>
              <a:rPr lang="en-US" sz="2400" b="1" dirty="0" smtClean="0">
                <a:latin typeface="Times New Roman" pitchFamily="18" charset="0"/>
                <a:cs typeface="Times New Roman" pitchFamily="18" charset="0"/>
              </a:rPr>
              <a:t>Source: </a:t>
            </a:r>
            <a:r>
              <a:rPr lang="en-US" sz="2400" dirty="0" smtClean="0">
                <a:latin typeface="Times New Roman" pitchFamily="18" charset="0"/>
                <a:cs typeface="Times New Roman" pitchFamily="18" charset="0"/>
              </a:rPr>
              <a:t>CCSS Appendix B: Text Exemplars and </a:t>
            </a:r>
          </a:p>
          <a:p>
            <a:pPr>
              <a:buNone/>
            </a:pPr>
            <a:r>
              <a:rPr lang="en-US" sz="2400" dirty="0" smtClean="0">
                <a:latin typeface="Times New Roman" pitchFamily="18" charset="0"/>
                <a:cs typeface="Times New Roman" pitchFamily="18" charset="0"/>
              </a:rPr>
              <a:t>Sample Performance Tasks</a:t>
            </a: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TextBox 5"/>
          <p:cNvSpPr txBox="1"/>
          <p:nvPr/>
        </p:nvSpPr>
        <p:spPr>
          <a:xfrm flipV="1">
            <a:off x="5860473" y="3486602"/>
            <a:ext cx="2438400" cy="369332"/>
          </a:xfrm>
          <a:prstGeom prst="rect">
            <a:avLst/>
          </a:prstGeom>
          <a:noFill/>
        </p:spPr>
        <p:txBody>
          <a:bodyPr wrap="square" rtlCol="0">
            <a:spAutoFit/>
          </a:bodyPr>
          <a:lstStyle/>
          <a:p>
            <a:endParaRPr lang="en-US" dirty="0"/>
          </a:p>
        </p:txBody>
      </p:sp>
      <p:pic>
        <p:nvPicPr>
          <p:cNvPr id="7" name="Picture 6" descr="Keats_urn.jpg"/>
          <p:cNvPicPr>
            <a:picLocks noChangeAspect="1"/>
          </p:cNvPicPr>
          <p:nvPr/>
        </p:nvPicPr>
        <p:blipFill>
          <a:blip r:embed="rId4" cstate="print"/>
          <a:srcRect l="13544" r="10609"/>
          <a:stretch>
            <a:fillRect/>
          </a:stretch>
        </p:blipFill>
        <p:spPr>
          <a:xfrm>
            <a:off x="5860474" y="2493818"/>
            <a:ext cx="2438400" cy="3034146"/>
          </a:xfrm>
          <a:prstGeom prst="rect">
            <a:avLst/>
          </a:prstGeom>
        </p:spPr>
      </p:pic>
      <p:sp>
        <p:nvSpPr>
          <p:cNvPr id="8" name="Slide Number Placeholder 7"/>
          <p:cNvSpPr>
            <a:spLocks noGrp="1"/>
          </p:cNvSpPr>
          <p:nvPr>
            <p:ph type="sldNum" sz="quarter" idx="12"/>
          </p:nvPr>
        </p:nvSpPr>
        <p:spPr/>
        <p:txBody>
          <a:bodyPr/>
          <a:lstStyle/>
          <a:p>
            <a:fld id="{031060FC-E52F-B84C-8F96-EF93C7C13B4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Elementary Literacy Performance Task Example</a:t>
            </a:r>
            <a:endParaRPr lang="en-US" sz="3200" dirty="0"/>
          </a:p>
        </p:txBody>
      </p:sp>
      <p:sp>
        <p:nvSpPr>
          <p:cNvPr id="4" name="Content Placeholder 3"/>
          <p:cNvSpPr>
            <a:spLocks noGrp="1"/>
          </p:cNvSpPr>
          <p:nvPr>
            <p:ph idx="1"/>
          </p:nvPr>
        </p:nvSpPr>
        <p:spPr>
          <a:xfrm>
            <a:off x="457200" y="1150883"/>
            <a:ext cx="8229600" cy="4127700"/>
          </a:xfrm>
        </p:spPr>
        <p:txBody>
          <a:bodyPr>
            <a:normAutofit/>
          </a:bodyPr>
          <a:lstStyle/>
          <a:p>
            <a:pPr marL="0" indent="0">
              <a:lnSpc>
                <a:spcPct val="80000"/>
              </a:lnSpc>
              <a:buNone/>
            </a:pPr>
            <a:r>
              <a:rPr lang="en-US" sz="2400" dirty="0" smtClean="0">
                <a:latin typeface="Times New Roman" pitchFamily="18" charset="0"/>
                <a:cs typeface="Times New Roman" pitchFamily="18" charset="0"/>
              </a:rPr>
              <a:t>Students would read a passage that provides information about </a:t>
            </a:r>
            <a:r>
              <a:rPr lang="en-US" sz="2400" b="1" dirty="0" smtClean="0">
                <a:latin typeface="Times New Roman" pitchFamily="18" charset="0"/>
                <a:cs typeface="Times New Roman" pitchFamily="18" charset="0"/>
              </a:rPr>
              <a:t>different characteristics </a:t>
            </a:r>
            <a:r>
              <a:rPr lang="en-US" sz="2400" dirty="0" smtClean="0">
                <a:latin typeface="Times New Roman" pitchFamily="18" charset="0"/>
                <a:cs typeface="Times New Roman" pitchFamily="18" charset="0"/>
              </a:rPr>
              <a:t>of African and Asian elephants.  Students would be asked to think about the similarities and differences between the two elephants.  Instructions to students: Find two sentences from the paragraphs you have read in the text that illustrate how the two elephants differ, and enter each sentence into the </a:t>
            </a:r>
            <a:r>
              <a:rPr lang="en-US" sz="2400" b="1" dirty="0" smtClean="0">
                <a:latin typeface="Times New Roman" pitchFamily="18" charset="0"/>
                <a:cs typeface="Times New Roman" pitchFamily="18" charset="0"/>
              </a:rPr>
              <a:t>“Difference” </a:t>
            </a:r>
            <a:r>
              <a:rPr lang="en-US" sz="2400" dirty="0" smtClean="0">
                <a:latin typeface="Times New Roman" pitchFamily="18" charset="0"/>
                <a:cs typeface="Times New Roman" pitchFamily="18" charset="0"/>
              </a:rPr>
              <a:t>box.  Then, find two sentences from the paragraphs that show how the two elephants are similar, and place them in the </a:t>
            </a:r>
            <a:r>
              <a:rPr lang="en-US" sz="2400" b="1" dirty="0" smtClean="0">
                <a:latin typeface="Times New Roman" pitchFamily="18" charset="0"/>
                <a:cs typeface="Times New Roman" pitchFamily="18" charset="0"/>
              </a:rPr>
              <a:t>“Similar” </a:t>
            </a:r>
            <a:r>
              <a:rPr lang="en-US" sz="2400" dirty="0" smtClean="0">
                <a:latin typeface="Times New Roman" pitchFamily="18" charset="0"/>
                <a:cs typeface="Times New Roman" pitchFamily="18" charset="0"/>
              </a:rPr>
              <a:t>box.</a:t>
            </a:r>
            <a:endParaRPr lang="en-US" sz="2400" dirty="0" smtClean="0"/>
          </a:p>
          <a:p>
            <a:pPr marL="0" lvl="0" indent="0">
              <a:lnSpc>
                <a:spcPct val="80000"/>
              </a:lnSpc>
              <a:buNone/>
            </a:pPr>
            <a:endParaRPr lang="en-US"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pic>
        <p:nvPicPr>
          <p:cNvPr id="6" name="Picture 2" descr="C:\Documents and Settings\Cindy.Koss\Local Settings\Temporary Internet Files\Content.IE5\QDAWDB25\MP900403197[1].jpg"/>
          <p:cNvPicPr>
            <a:picLocks noChangeAspect="1" noChangeArrowheads="1"/>
          </p:cNvPicPr>
          <p:nvPr/>
        </p:nvPicPr>
        <p:blipFill>
          <a:blip r:embed="rId4" cstate="print"/>
          <a:srcRect/>
          <a:stretch>
            <a:fillRect/>
          </a:stretch>
        </p:blipFill>
        <p:spPr bwMode="auto">
          <a:xfrm>
            <a:off x="3263462" y="4177862"/>
            <a:ext cx="2601311" cy="1686909"/>
          </a:xfrm>
          <a:prstGeom prst="rect">
            <a:avLst/>
          </a:prstGeom>
          <a:noFill/>
        </p:spPr>
      </p:pic>
      <p:sp>
        <p:nvSpPr>
          <p:cNvPr id="7" name="TextBox 6"/>
          <p:cNvSpPr txBox="1"/>
          <p:nvPr/>
        </p:nvSpPr>
        <p:spPr>
          <a:xfrm>
            <a:off x="722586" y="4177862"/>
            <a:ext cx="1673773" cy="1569660"/>
          </a:xfrm>
          <a:prstGeom prst="rect">
            <a:avLst/>
          </a:prstGeom>
          <a:solidFill>
            <a:schemeClr val="bg1"/>
          </a:solidFill>
          <a:ln>
            <a:solidFill>
              <a:schemeClr val="tx2">
                <a:lumMod val="75000"/>
              </a:schemeClr>
            </a:solidFill>
          </a:ln>
        </p:spPr>
        <p:txBody>
          <a:bodyPr wrap="square" rtlCol="0">
            <a:spAutoFit/>
          </a:bodyPr>
          <a:lstStyle/>
          <a:p>
            <a:r>
              <a:rPr lang="en-US" sz="2400" b="1" dirty="0" smtClean="0">
                <a:solidFill>
                  <a:srgbClr val="C00000"/>
                </a:solidFill>
              </a:rPr>
              <a:t>Similarities</a:t>
            </a:r>
          </a:p>
          <a:p>
            <a:endParaRPr lang="en-US" sz="2400" b="1" dirty="0" smtClean="0"/>
          </a:p>
          <a:p>
            <a:endParaRPr lang="en-US" sz="2400" b="1" dirty="0" smtClean="0"/>
          </a:p>
          <a:p>
            <a:endParaRPr lang="en-US" sz="2400" b="1" dirty="0"/>
          </a:p>
        </p:txBody>
      </p:sp>
      <p:sp>
        <p:nvSpPr>
          <p:cNvPr id="8" name="TextBox 7"/>
          <p:cNvSpPr txBox="1"/>
          <p:nvPr/>
        </p:nvSpPr>
        <p:spPr>
          <a:xfrm>
            <a:off x="6629400" y="4177862"/>
            <a:ext cx="1757855" cy="1569660"/>
          </a:xfrm>
          <a:prstGeom prst="rect">
            <a:avLst/>
          </a:prstGeom>
          <a:solidFill>
            <a:schemeClr val="bg1"/>
          </a:solidFill>
          <a:ln>
            <a:solidFill>
              <a:schemeClr val="tx1"/>
            </a:solidFill>
          </a:ln>
        </p:spPr>
        <p:txBody>
          <a:bodyPr wrap="square" rtlCol="0">
            <a:spAutoFit/>
          </a:bodyPr>
          <a:lstStyle/>
          <a:p>
            <a:r>
              <a:rPr lang="en-US" sz="2400" b="1" dirty="0" smtClean="0">
                <a:solidFill>
                  <a:srgbClr val="C00000"/>
                </a:solidFill>
              </a:rPr>
              <a:t>Differences</a:t>
            </a:r>
          </a:p>
          <a:p>
            <a:endParaRPr lang="en-US" sz="2400" b="1" dirty="0" smtClean="0"/>
          </a:p>
          <a:p>
            <a:endParaRPr lang="en-US" sz="2400" b="1" dirty="0" smtClean="0"/>
          </a:p>
          <a:p>
            <a:endParaRPr lang="en-US" sz="2400" b="1" dirty="0"/>
          </a:p>
        </p:txBody>
      </p:sp>
      <p:sp>
        <p:nvSpPr>
          <p:cNvPr id="9" name="Slide Number Placeholder 8"/>
          <p:cNvSpPr>
            <a:spLocks noGrp="1"/>
          </p:cNvSpPr>
          <p:nvPr>
            <p:ph type="sldNum" sz="quarter" idx="12"/>
          </p:nvPr>
        </p:nvSpPr>
        <p:spPr/>
        <p:txBody>
          <a:bodyPr/>
          <a:lstStyle/>
          <a:p>
            <a:fld id="{031060FC-E52F-B84C-8F96-EF93C7C13B47}"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ACH ppt cover.jpg"/>
          <p:cNvPicPr>
            <a:picLocks noChangeAspect="1"/>
          </p:cNvPicPr>
          <p:nvPr/>
        </p:nvPicPr>
        <p:blipFill>
          <a:blip r:embed="rId3"/>
          <a:stretch>
            <a:fillRect/>
          </a:stretch>
        </p:blipFill>
        <p:spPr>
          <a:xfrm>
            <a:off x="0" y="0"/>
            <a:ext cx="9144000" cy="6858000"/>
          </a:xfrm>
          <a:prstGeom prst="rect">
            <a:avLst/>
          </a:prstGeom>
        </p:spPr>
      </p:pic>
      <p:sp>
        <p:nvSpPr>
          <p:cNvPr id="5" name="Subtitle 4"/>
          <p:cNvSpPr>
            <a:spLocks noGrp="1"/>
          </p:cNvSpPr>
          <p:nvPr>
            <p:ph type="subTitle" idx="1"/>
          </p:nvPr>
        </p:nvSpPr>
        <p:spPr>
          <a:xfrm>
            <a:off x="1371600" y="4558144"/>
            <a:ext cx="6400800" cy="1953492"/>
          </a:xfrm>
        </p:spPr>
        <p:txBody>
          <a:bodyPr>
            <a:normAutofit lnSpcReduction="10000"/>
          </a:bodyPr>
          <a:lstStyle/>
          <a:p>
            <a:pPr>
              <a:defRPr/>
            </a:pPr>
            <a:r>
              <a:rPr lang="en-US" sz="2600" dirty="0" smtClean="0">
                <a:solidFill>
                  <a:schemeClr val="bg2"/>
                </a:solidFill>
              </a:rPr>
              <a:t>Regional Educators Advancing College, Career, and Citizen Readiness Higher</a:t>
            </a:r>
          </a:p>
          <a:p>
            <a:pPr>
              <a:defRPr/>
            </a:pPr>
            <a:r>
              <a:rPr lang="en-US" dirty="0" smtClean="0">
                <a:solidFill>
                  <a:schemeClr val="bg2"/>
                </a:solidFill>
              </a:rPr>
              <a:t>Toolkit 1: Making the Case for the Common Core State Standards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Shifts from </a:t>
            </a:r>
            <a:r>
              <a:rPr lang="en-US" i="1" dirty="0" smtClean="0"/>
              <a:t>PASS</a:t>
            </a:r>
            <a:r>
              <a:rPr lang="en-US" dirty="0" smtClean="0"/>
              <a:t> to CCSS: </a:t>
            </a:r>
            <a:br>
              <a:rPr lang="en-US" dirty="0" smtClean="0"/>
            </a:br>
            <a:r>
              <a:rPr lang="en-US" dirty="0" smtClean="0"/>
              <a:t>English Language Arts</a:t>
            </a:r>
            <a:endParaRPr lang="en-US" dirty="0"/>
          </a:p>
        </p:txBody>
      </p:sp>
      <p:sp>
        <p:nvSpPr>
          <p:cNvPr id="4" name="Content Placeholder 3"/>
          <p:cNvSpPr>
            <a:spLocks noGrp="1"/>
          </p:cNvSpPr>
          <p:nvPr>
            <p:ph idx="1"/>
          </p:nvPr>
        </p:nvSpPr>
        <p:spPr>
          <a:xfrm>
            <a:off x="457200" y="1600201"/>
            <a:ext cx="8229600" cy="3678382"/>
          </a:xfrm>
        </p:spPr>
        <p:txBody>
          <a:bodyPr/>
          <a:lstStyle/>
          <a:p>
            <a:pPr marL="0" lvl="0" indent="0">
              <a:lnSpc>
                <a:spcPct val="80000"/>
              </a:lnSpc>
              <a:buNone/>
            </a:pPr>
            <a:endParaRPr lang="en-US"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Standards for reading and writing in history/social studies, science, and technical subjects</a:t>
            </a:r>
          </a:p>
          <a:p>
            <a:pPr lvl="1"/>
            <a:r>
              <a:rPr lang="en-US" sz="2400" dirty="0" smtClean="0">
                <a:latin typeface="Times New Roman" pitchFamily="18" charset="0"/>
                <a:cs typeface="Times New Roman" pitchFamily="18" charset="0"/>
              </a:rPr>
              <a:t>Complement rather than replace content standards in those subjects</a:t>
            </a:r>
          </a:p>
          <a:p>
            <a:pPr lvl="1"/>
            <a:r>
              <a:rPr lang="en-US" sz="2400" dirty="0" smtClean="0">
                <a:latin typeface="Times New Roman" pitchFamily="18" charset="0"/>
                <a:cs typeface="Times New Roman" pitchFamily="18" charset="0"/>
              </a:rPr>
              <a:t>Responsibility of teachers in those subjects</a:t>
            </a:r>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200" dirty="0" smtClean="0"/>
              <a:t/>
            </a:r>
            <a:br>
              <a:rPr lang="en-US" sz="3200" dirty="0" smtClean="0"/>
            </a:br>
            <a:r>
              <a:rPr lang="en-US" sz="3200" dirty="0" smtClean="0"/>
              <a:t>Secondary Literacy Performance Task Example</a:t>
            </a:r>
            <a:br>
              <a:rPr lang="en-US" sz="3200" dirty="0" smtClean="0"/>
            </a:br>
            <a:r>
              <a:rPr lang="en-US" sz="3200" dirty="0" smtClean="0"/>
              <a:t>Science, History/Social Studies, Technical Subjects </a:t>
            </a:r>
            <a:endParaRPr lang="en-US" sz="3200" dirty="0"/>
          </a:p>
        </p:txBody>
      </p:sp>
      <p:sp>
        <p:nvSpPr>
          <p:cNvPr id="4" name="Content Placeholder 3"/>
          <p:cNvSpPr>
            <a:spLocks noGrp="1"/>
          </p:cNvSpPr>
          <p:nvPr>
            <p:ph idx="1"/>
          </p:nvPr>
        </p:nvSpPr>
        <p:spPr>
          <a:xfrm>
            <a:off x="457200" y="1600201"/>
            <a:ext cx="8229600" cy="3927764"/>
          </a:xfrm>
        </p:spPr>
        <p:txBody>
          <a:bodyPr>
            <a:normAutofit fontScale="77500" lnSpcReduction="20000"/>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Example:  Science/Technical Texts</a:t>
            </a:r>
          </a:p>
          <a:p>
            <a:r>
              <a:rPr lang="en-US" dirty="0" smtClean="0">
                <a:latin typeface="Times New Roman" pitchFamily="18" charset="0"/>
                <a:cs typeface="Times New Roman" pitchFamily="18" charset="0"/>
              </a:rPr>
              <a:t>Read and view different examples of case-making materials related to the Genetically Modified Food debate.  </a:t>
            </a:r>
            <a:r>
              <a:rPr lang="en-US" b="1" dirty="0" smtClean="0">
                <a:latin typeface="Times New Roman" pitchFamily="18" charset="0"/>
                <a:cs typeface="Times New Roman" pitchFamily="18" charset="0"/>
              </a:rPr>
              <a:t>Take a position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cite specific textual evidence </a:t>
            </a:r>
            <a:r>
              <a:rPr lang="en-US" dirty="0" smtClean="0">
                <a:latin typeface="Times New Roman" pitchFamily="18" charset="0"/>
                <a:cs typeface="Times New Roman" pitchFamily="18" charset="0"/>
              </a:rPr>
              <a:t>from your sources, attending to important distinctions each author makes and to any gaps or inconsistencies in the account.  Defend your conclusion from counter-claims.  </a:t>
            </a:r>
            <a:r>
              <a:rPr lang="en-US" b="1" dirty="0" smtClean="0">
                <a:latin typeface="Times New Roman" pitchFamily="18" charset="0"/>
                <a:cs typeface="Times New Roman" pitchFamily="18" charset="0"/>
              </a:rPr>
              <a:t>Create a presentation </a:t>
            </a:r>
            <a:r>
              <a:rPr lang="en-US" dirty="0" smtClean="0">
                <a:latin typeface="Times New Roman" pitchFamily="18" charset="0"/>
                <a:cs typeface="Times New Roman" pitchFamily="18" charset="0"/>
              </a:rPr>
              <a:t>of your analysis that highlights </a:t>
            </a:r>
            <a:r>
              <a:rPr lang="en-US" b="1" dirty="0" smtClean="0">
                <a:latin typeface="Times New Roman" pitchFamily="18" charset="0"/>
                <a:cs typeface="Times New Roman" pitchFamily="18" charset="0"/>
              </a:rPr>
              <a:t>key evidence </a:t>
            </a:r>
            <a:r>
              <a:rPr lang="en-US" dirty="0" smtClean="0">
                <a:latin typeface="Times New Roman" pitchFamily="18" charset="0"/>
                <a:cs typeface="Times New Roman" pitchFamily="18" charset="0"/>
              </a:rPr>
              <a:t>and your strongest claims. </a:t>
            </a:r>
          </a:p>
          <a:p>
            <a:pPr marL="1476375" indent="4763">
              <a:buNone/>
            </a:pPr>
            <a:r>
              <a:rPr lang="en-US" sz="2300" b="1" dirty="0" smtClean="0">
                <a:latin typeface="Times New Roman" pitchFamily="18" charset="0"/>
                <a:cs typeface="Times New Roman" pitchFamily="18" charset="0"/>
              </a:rPr>
              <a:t>CCSS Match:  11-12.RST.8   </a:t>
            </a:r>
          </a:p>
          <a:p>
            <a:pPr marL="1476375" indent="4763">
              <a:buNone/>
            </a:pPr>
            <a:r>
              <a:rPr lang="en-US" sz="2300" b="1" dirty="0" smtClean="0">
                <a:latin typeface="Times New Roman" pitchFamily="18" charset="0"/>
                <a:cs typeface="Times New Roman" pitchFamily="18" charset="0"/>
              </a:rPr>
              <a:t>Source:  Achieve</a:t>
            </a: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Shifts for </a:t>
            </a:r>
            <a:r>
              <a:rPr lang="en-US" i="1" dirty="0" smtClean="0"/>
              <a:t>PASS</a:t>
            </a:r>
            <a:r>
              <a:rPr lang="en-US" dirty="0" smtClean="0"/>
              <a:t> to CCSS: Mathematics</a:t>
            </a:r>
            <a:endParaRPr lang="en-US" dirty="0"/>
          </a:p>
        </p:txBody>
      </p:sp>
      <p:sp>
        <p:nvSpPr>
          <p:cNvPr id="4" name="Content Placeholder 3"/>
          <p:cNvSpPr>
            <a:spLocks noGrp="1"/>
          </p:cNvSpPr>
          <p:nvPr>
            <p:ph idx="1"/>
          </p:nvPr>
        </p:nvSpPr>
        <p:spPr>
          <a:xfrm>
            <a:off x="457200" y="1246910"/>
            <a:ext cx="8229600" cy="4003964"/>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Focus and Coherence</a:t>
            </a:r>
          </a:p>
          <a:p>
            <a:pPr>
              <a:buFont typeface="Arial" pitchFamily="34" charset="0"/>
              <a:buChar char="•"/>
            </a:pPr>
            <a:r>
              <a:rPr lang="en-US" sz="2800" dirty="0" smtClean="0">
                <a:latin typeface="Times New Roman" pitchFamily="18" charset="0"/>
                <a:cs typeface="Times New Roman" pitchFamily="18" charset="0"/>
              </a:rPr>
              <a:t>K-5 standards provide a solid foundation in </a:t>
            </a:r>
            <a:r>
              <a:rPr lang="en-US" sz="2800" i="1" dirty="0" smtClean="0">
                <a:latin typeface="Times New Roman" pitchFamily="18" charset="0"/>
                <a:cs typeface="Times New Roman" pitchFamily="18" charset="0"/>
              </a:rPr>
              <a:t>whole numbers</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addition</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subtraction</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multiplication</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division</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fractions</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decimals</a:t>
            </a:r>
            <a:r>
              <a:rPr lang="en-US" sz="2800" dirty="0" smtClean="0">
                <a:latin typeface="Times New Roman" pitchFamily="18" charset="0"/>
                <a:cs typeface="Times New Roman" pitchFamily="18" charset="0"/>
              </a:rPr>
              <a:t> </a:t>
            </a:r>
          </a:p>
          <a:p>
            <a:pPr>
              <a:buFont typeface="Arial" pitchFamily="34" charset="0"/>
              <a:buChar char="•"/>
            </a:pPr>
            <a:r>
              <a:rPr lang="en-US" sz="2800" dirty="0" smtClean="0">
                <a:latin typeface="Times New Roman" pitchFamily="18" charset="0"/>
                <a:cs typeface="Times New Roman" pitchFamily="18" charset="0"/>
              </a:rPr>
              <a:t>K-12 standards identify key topics and continuous progress at </a:t>
            </a:r>
            <a:r>
              <a:rPr lang="en-US" sz="2800" i="1" dirty="0" smtClean="0">
                <a:latin typeface="Times New Roman" pitchFamily="18" charset="0"/>
                <a:cs typeface="Times New Roman" pitchFamily="18" charset="0"/>
              </a:rPr>
              <a:t>each grade level </a:t>
            </a:r>
            <a:r>
              <a:rPr lang="en-US" sz="2800" dirty="0" smtClean="0">
                <a:latin typeface="Times New Roman" pitchFamily="18" charset="0"/>
                <a:cs typeface="Times New Roman" pitchFamily="18" charset="0"/>
              </a:rPr>
              <a:t>through high school level mathematics</a:t>
            </a:r>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Shifts for </a:t>
            </a:r>
            <a:r>
              <a:rPr lang="en-US" i="1" dirty="0" smtClean="0"/>
              <a:t>PASS</a:t>
            </a:r>
            <a:r>
              <a:rPr lang="en-US" dirty="0" smtClean="0"/>
              <a:t> to CCSS: Mathematics</a:t>
            </a:r>
            <a:endParaRPr lang="en-US" dirty="0"/>
          </a:p>
        </p:txBody>
      </p:sp>
      <p:sp>
        <p:nvSpPr>
          <p:cNvPr id="4" name="Content Placeholder 3"/>
          <p:cNvSpPr>
            <a:spLocks noGrp="1"/>
          </p:cNvSpPr>
          <p:nvPr>
            <p:ph idx="1"/>
          </p:nvPr>
        </p:nvSpPr>
        <p:spPr>
          <a:xfrm>
            <a:off x="457200" y="1246910"/>
            <a:ext cx="8229600" cy="4003964"/>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Balance of concepts and skills</a:t>
            </a:r>
          </a:p>
          <a:p>
            <a:pPr>
              <a:buFont typeface="Arial" pitchFamily="34" charset="0"/>
              <a:buChar char="•"/>
            </a:pPr>
            <a:r>
              <a:rPr lang="en-US" sz="2400" dirty="0" smtClean="0">
                <a:latin typeface="Times New Roman" pitchFamily="18" charset="0"/>
                <a:cs typeface="Times New Roman" pitchFamily="18" charset="0"/>
              </a:rPr>
              <a:t>Content standards require both conceptual understanding and procedural fluency: learning the critical information to succeed at the next level of coursework</a:t>
            </a:r>
          </a:p>
          <a:p>
            <a:pPr>
              <a:buFont typeface="Arial" pitchFamily="34" charset="0"/>
              <a:buChar char="•"/>
            </a:pPr>
            <a:r>
              <a:rPr lang="en-US" sz="2400" dirty="0" smtClean="0">
                <a:latin typeface="Times New Roman" pitchFamily="18" charset="0"/>
                <a:cs typeface="Times New Roman" pitchFamily="18" charset="0"/>
              </a:rPr>
              <a:t>“Clustered” or integrated standards provide practice in applying mathematical ways of thinking to real world issues and challenges</a:t>
            </a:r>
          </a:p>
          <a:p>
            <a:pPr>
              <a:buFont typeface="Arial" pitchFamily="34" charset="0"/>
              <a:buChar char="•"/>
            </a:pPr>
            <a:r>
              <a:rPr lang="en-US" sz="2400" dirty="0" smtClean="0">
                <a:latin typeface="Times New Roman" pitchFamily="18" charset="0"/>
                <a:cs typeface="Times New Roman" pitchFamily="18" charset="0"/>
              </a:rPr>
              <a:t>Foster reasoning and sense-making in math</a:t>
            </a: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School Mathematics Performance Example</a:t>
            </a:r>
            <a:endParaRPr lang="en-US" dirty="0"/>
          </a:p>
        </p:txBody>
      </p:sp>
      <p:sp>
        <p:nvSpPr>
          <p:cNvPr id="4" name="Content Placeholder 3"/>
          <p:cNvSpPr>
            <a:spLocks noGrp="1"/>
          </p:cNvSpPr>
          <p:nvPr>
            <p:ph idx="1"/>
          </p:nvPr>
        </p:nvSpPr>
        <p:spPr>
          <a:xfrm>
            <a:off x="457200" y="1600201"/>
            <a:ext cx="8229600" cy="3927764"/>
          </a:xfrm>
        </p:spPr>
        <p:txBody>
          <a:bodyPr>
            <a:normAutofit fontScale="85000" lnSpcReduction="10000"/>
          </a:bodyPr>
          <a:lstStyle/>
          <a:p>
            <a:pPr marL="0" lvl="0" indent="0">
              <a:lnSpc>
                <a:spcPct val="80000"/>
              </a:lnSpc>
              <a:buNone/>
            </a:pP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Example: </a:t>
            </a:r>
            <a:r>
              <a:rPr lang="en-US" dirty="0" smtClean="0">
                <a:latin typeface="Times New Roman" pitchFamily="18" charset="0"/>
                <a:cs typeface="Times New Roman" pitchFamily="18" charset="0"/>
              </a:rPr>
              <a:t>Our school has to select a girl for the long jump at the regional championship.  Three girls are in contention.  We have a school jump-off.  Their results, in meters, are given in the accompanying table. </a:t>
            </a: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1800" b="1" u="sng" dirty="0" smtClean="0">
                <a:latin typeface="Times New Roman" pitchFamily="18" charset="0"/>
                <a:cs typeface="Times New Roman" pitchFamily="18" charset="0"/>
              </a:rPr>
              <a:t>CCSS Match: </a:t>
            </a:r>
            <a:r>
              <a:rPr lang="en-US" sz="1800" dirty="0" smtClean="0">
                <a:latin typeface="Times New Roman" pitchFamily="18" charset="0"/>
                <a:cs typeface="Times New Roman" pitchFamily="18" charset="0"/>
              </a:rPr>
              <a:t>6.RP.2 and 6 RP.3b</a:t>
            </a:r>
          </a:p>
          <a:p>
            <a:pPr>
              <a:buNone/>
            </a:pPr>
            <a:r>
              <a:rPr lang="en-US" sz="1800" b="1" dirty="0" smtClean="0">
                <a:latin typeface="Times New Roman" pitchFamily="18" charset="0"/>
                <a:cs typeface="Times New Roman" pitchFamily="18" charset="0"/>
              </a:rPr>
              <a:t>Source: </a:t>
            </a:r>
            <a:r>
              <a:rPr lang="en-US" sz="1800" dirty="0" smtClean="0">
                <a:latin typeface="Times New Roman" pitchFamily="18" charset="0"/>
                <a:cs typeface="Times New Roman" pitchFamily="18" charset="0"/>
              </a:rPr>
              <a:t>College and Career Readiness Sample </a:t>
            </a:r>
          </a:p>
          <a:p>
            <a:pPr>
              <a:buNone/>
            </a:pPr>
            <a:r>
              <a:rPr lang="en-US" sz="1800" dirty="0" smtClean="0">
                <a:latin typeface="Times New Roman" pitchFamily="18" charset="0"/>
                <a:cs typeface="Times New Roman" pitchFamily="18" charset="0"/>
              </a:rPr>
              <a:t>Mathematics Tasks</a:t>
            </a: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TextBox 5"/>
          <p:cNvSpPr txBox="1"/>
          <p:nvPr/>
        </p:nvSpPr>
        <p:spPr>
          <a:xfrm>
            <a:off x="6497782" y="4558145"/>
            <a:ext cx="1177636" cy="369332"/>
          </a:xfrm>
          <a:prstGeom prst="rect">
            <a:avLst/>
          </a:prstGeom>
          <a:noFill/>
        </p:spPr>
        <p:txBody>
          <a:bodyPr wrap="square" rtlCol="0">
            <a:spAutoFit/>
          </a:bodyPr>
          <a:lstStyle/>
          <a:p>
            <a:endParaRPr lang="en-US" dirty="0"/>
          </a:p>
        </p:txBody>
      </p:sp>
      <p:pic>
        <p:nvPicPr>
          <p:cNvPr id="7" name="Picture 2" descr="H:\Cindy Koss\My Documents\My Pictures\Longjump.jpg"/>
          <p:cNvPicPr>
            <a:picLocks noChangeAspect="1" noChangeArrowheads="1"/>
          </p:cNvPicPr>
          <p:nvPr/>
        </p:nvPicPr>
        <p:blipFill>
          <a:blip r:embed="rId4" cstate="print"/>
          <a:srcRect/>
          <a:stretch>
            <a:fillRect/>
          </a:stretch>
        </p:blipFill>
        <p:spPr bwMode="auto">
          <a:xfrm>
            <a:off x="6497782" y="3671455"/>
            <a:ext cx="2189018" cy="2777837"/>
          </a:xfrm>
          <a:prstGeom prst="rect">
            <a:avLst/>
          </a:prstGeom>
          <a:noFill/>
        </p:spPr>
      </p:pic>
      <p:sp>
        <p:nvSpPr>
          <p:cNvPr id="8" name="Slide Number Placeholder 7"/>
          <p:cNvSpPr>
            <a:spLocks noGrp="1"/>
          </p:cNvSpPr>
          <p:nvPr>
            <p:ph type="sldNum" sz="quarter" idx="12"/>
          </p:nvPr>
        </p:nvSpPr>
        <p:spPr/>
        <p:txBody>
          <a:bodyPr/>
          <a:lstStyle/>
          <a:p>
            <a:fld id="{031060FC-E52F-B84C-8F96-EF93C7C13B47}"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Middle School Math Example, continued</a:t>
            </a:r>
            <a:endParaRPr lang="en-US" sz="3600"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graphicFrame>
        <p:nvGraphicFramePr>
          <p:cNvPr id="7" name="Table 6"/>
          <p:cNvGraphicFramePr>
            <a:graphicFrameLocks noGrp="1"/>
          </p:cNvGraphicFramePr>
          <p:nvPr/>
        </p:nvGraphicFramePr>
        <p:xfrm>
          <a:off x="411482" y="1233054"/>
          <a:ext cx="4894809" cy="3322320"/>
        </p:xfrm>
        <a:graphic>
          <a:graphicData uri="http://schemas.openxmlformats.org/drawingml/2006/table">
            <a:tbl>
              <a:tblPr firstRow="1" bandRow="1">
                <a:tableStyleId>{5C22544A-7EE6-4342-B048-85BDC9FD1C3A}</a:tableStyleId>
              </a:tblPr>
              <a:tblGrid>
                <a:gridCol w="1631603"/>
                <a:gridCol w="1631603"/>
                <a:gridCol w="1631603"/>
              </a:tblGrid>
              <a:tr h="365637">
                <a:tc>
                  <a:txBody>
                    <a:bodyPr/>
                    <a:lstStyle/>
                    <a:p>
                      <a:r>
                        <a:rPr lang="en-US" sz="3200" dirty="0" smtClean="0"/>
                        <a:t>Elsa</a:t>
                      </a:r>
                      <a:endParaRPr lang="en-US" sz="3200" dirty="0"/>
                    </a:p>
                  </a:txBody>
                  <a:tcPr/>
                </a:tc>
                <a:tc>
                  <a:txBody>
                    <a:bodyPr/>
                    <a:lstStyle/>
                    <a:p>
                      <a:r>
                        <a:rPr lang="en-US" sz="3200" dirty="0" smtClean="0"/>
                        <a:t>Miki</a:t>
                      </a:r>
                      <a:endParaRPr lang="en-US" sz="3200" dirty="0"/>
                    </a:p>
                  </a:txBody>
                  <a:tcPr/>
                </a:tc>
                <a:tc>
                  <a:txBody>
                    <a:bodyPr/>
                    <a:lstStyle/>
                    <a:p>
                      <a:r>
                        <a:rPr lang="en-US" sz="3200" dirty="0" smtClean="0"/>
                        <a:t>Aisha</a:t>
                      </a:r>
                      <a:endParaRPr lang="en-US" sz="3200" dirty="0"/>
                    </a:p>
                  </a:txBody>
                  <a:tcPr/>
                </a:tc>
              </a:tr>
              <a:tr h="402420">
                <a:tc>
                  <a:txBody>
                    <a:bodyPr/>
                    <a:lstStyle/>
                    <a:p>
                      <a:r>
                        <a:rPr lang="en-US" sz="2400" dirty="0" smtClean="0"/>
                        <a:t>3.25</a:t>
                      </a:r>
                      <a:endParaRPr lang="en-US" sz="2400" dirty="0"/>
                    </a:p>
                  </a:txBody>
                  <a:tcPr/>
                </a:tc>
                <a:tc>
                  <a:txBody>
                    <a:bodyPr/>
                    <a:lstStyle/>
                    <a:p>
                      <a:r>
                        <a:rPr lang="en-US" sz="2400" dirty="0" smtClean="0"/>
                        <a:t>3.55</a:t>
                      </a:r>
                      <a:endParaRPr lang="en-US" sz="2400" dirty="0"/>
                    </a:p>
                  </a:txBody>
                  <a:tcPr/>
                </a:tc>
                <a:tc>
                  <a:txBody>
                    <a:bodyPr/>
                    <a:lstStyle/>
                    <a:p>
                      <a:r>
                        <a:rPr lang="en-US" sz="2400" dirty="0" smtClean="0"/>
                        <a:t>3.67</a:t>
                      </a:r>
                      <a:endParaRPr lang="en-US" sz="2400" dirty="0"/>
                    </a:p>
                  </a:txBody>
                  <a:tcPr/>
                </a:tc>
              </a:tr>
              <a:tr h="402420">
                <a:tc>
                  <a:txBody>
                    <a:bodyPr/>
                    <a:lstStyle/>
                    <a:p>
                      <a:r>
                        <a:rPr lang="en-US" sz="2400" dirty="0" smtClean="0"/>
                        <a:t>3.95</a:t>
                      </a:r>
                      <a:endParaRPr lang="en-US" sz="2400" dirty="0"/>
                    </a:p>
                  </a:txBody>
                  <a:tcPr/>
                </a:tc>
                <a:tc>
                  <a:txBody>
                    <a:bodyPr/>
                    <a:lstStyle/>
                    <a:p>
                      <a:r>
                        <a:rPr lang="en-US" sz="2400" dirty="0" smtClean="0"/>
                        <a:t>3.88</a:t>
                      </a:r>
                      <a:endParaRPr lang="en-US" sz="2400" dirty="0"/>
                    </a:p>
                  </a:txBody>
                  <a:tcPr/>
                </a:tc>
                <a:tc>
                  <a:txBody>
                    <a:bodyPr/>
                    <a:lstStyle/>
                    <a:p>
                      <a:r>
                        <a:rPr lang="en-US" sz="2400" dirty="0" smtClean="0"/>
                        <a:t>3.78</a:t>
                      </a:r>
                      <a:endParaRPr lang="en-US" sz="2400" dirty="0"/>
                    </a:p>
                  </a:txBody>
                  <a:tcPr/>
                </a:tc>
              </a:tr>
              <a:tr h="402420">
                <a:tc>
                  <a:txBody>
                    <a:bodyPr/>
                    <a:lstStyle/>
                    <a:p>
                      <a:r>
                        <a:rPr lang="en-US" sz="2400" dirty="0" smtClean="0"/>
                        <a:t>4.28</a:t>
                      </a:r>
                      <a:endParaRPr lang="en-US" sz="2400" dirty="0"/>
                    </a:p>
                  </a:txBody>
                  <a:tcPr/>
                </a:tc>
                <a:tc>
                  <a:txBody>
                    <a:bodyPr/>
                    <a:lstStyle/>
                    <a:p>
                      <a:r>
                        <a:rPr lang="en-US" sz="2400" dirty="0" smtClean="0"/>
                        <a:t>3.61</a:t>
                      </a:r>
                      <a:endParaRPr lang="en-US" sz="2400" dirty="0"/>
                    </a:p>
                  </a:txBody>
                  <a:tcPr/>
                </a:tc>
                <a:tc>
                  <a:txBody>
                    <a:bodyPr/>
                    <a:lstStyle/>
                    <a:p>
                      <a:r>
                        <a:rPr lang="en-US" sz="2400" dirty="0" smtClean="0"/>
                        <a:t>3.92</a:t>
                      </a:r>
                      <a:endParaRPr lang="en-US" sz="2400" dirty="0"/>
                    </a:p>
                  </a:txBody>
                  <a:tcPr/>
                </a:tc>
              </a:tr>
              <a:tr h="402420">
                <a:tc>
                  <a:txBody>
                    <a:bodyPr/>
                    <a:lstStyle/>
                    <a:p>
                      <a:r>
                        <a:rPr lang="en-US" sz="2400" dirty="0" smtClean="0"/>
                        <a:t>2.95</a:t>
                      </a:r>
                      <a:endParaRPr lang="en-US" sz="2400" dirty="0"/>
                    </a:p>
                  </a:txBody>
                  <a:tcPr/>
                </a:tc>
                <a:tc>
                  <a:txBody>
                    <a:bodyPr/>
                    <a:lstStyle/>
                    <a:p>
                      <a:r>
                        <a:rPr lang="en-US" sz="2400" dirty="0" smtClean="0"/>
                        <a:t>3.97</a:t>
                      </a:r>
                      <a:endParaRPr lang="en-US" sz="2400" dirty="0"/>
                    </a:p>
                  </a:txBody>
                  <a:tcPr/>
                </a:tc>
                <a:tc>
                  <a:txBody>
                    <a:bodyPr/>
                    <a:lstStyle/>
                    <a:p>
                      <a:r>
                        <a:rPr lang="en-US" sz="2400" dirty="0" smtClean="0"/>
                        <a:t>3.62</a:t>
                      </a:r>
                      <a:endParaRPr lang="en-US" sz="2400" dirty="0"/>
                    </a:p>
                  </a:txBody>
                  <a:tcPr/>
                </a:tc>
              </a:tr>
              <a:tr h="402420">
                <a:tc>
                  <a:txBody>
                    <a:bodyPr/>
                    <a:lstStyle/>
                    <a:p>
                      <a:r>
                        <a:rPr lang="en-US" sz="2400" dirty="0" smtClean="0"/>
                        <a:t>3.66</a:t>
                      </a:r>
                      <a:endParaRPr lang="en-US" sz="2400" dirty="0"/>
                    </a:p>
                  </a:txBody>
                  <a:tcPr/>
                </a:tc>
                <a:tc>
                  <a:txBody>
                    <a:bodyPr/>
                    <a:lstStyle/>
                    <a:p>
                      <a:r>
                        <a:rPr lang="en-US" sz="2400" dirty="0" smtClean="0"/>
                        <a:t>3.75</a:t>
                      </a:r>
                      <a:endParaRPr lang="en-US" sz="2400" dirty="0"/>
                    </a:p>
                  </a:txBody>
                  <a:tcPr/>
                </a:tc>
                <a:tc>
                  <a:txBody>
                    <a:bodyPr/>
                    <a:lstStyle/>
                    <a:p>
                      <a:r>
                        <a:rPr lang="en-US" sz="2400" dirty="0" smtClean="0"/>
                        <a:t>3.85</a:t>
                      </a:r>
                      <a:endParaRPr lang="en-US" sz="2400" dirty="0"/>
                    </a:p>
                  </a:txBody>
                  <a:tcPr/>
                </a:tc>
              </a:tr>
              <a:tr h="402420">
                <a:tc>
                  <a:txBody>
                    <a:bodyPr/>
                    <a:lstStyle/>
                    <a:p>
                      <a:r>
                        <a:rPr lang="en-US" sz="2400" dirty="0" smtClean="0"/>
                        <a:t>3.81</a:t>
                      </a:r>
                      <a:endParaRPr lang="en-US" sz="2400" dirty="0"/>
                    </a:p>
                  </a:txBody>
                  <a:tcPr/>
                </a:tc>
                <a:tc>
                  <a:txBody>
                    <a:bodyPr/>
                    <a:lstStyle/>
                    <a:p>
                      <a:r>
                        <a:rPr lang="en-US" sz="2400" dirty="0" smtClean="0"/>
                        <a:t>3.59</a:t>
                      </a:r>
                      <a:endParaRPr lang="en-US" sz="2400" dirty="0"/>
                    </a:p>
                  </a:txBody>
                  <a:tcPr/>
                </a:tc>
                <a:tc>
                  <a:txBody>
                    <a:bodyPr/>
                    <a:lstStyle/>
                    <a:p>
                      <a:r>
                        <a:rPr lang="en-US" sz="2400" dirty="0" smtClean="0"/>
                        <a:t>3.73</a:t>
                      </a:r>
                      <a:endParaRPr lang="en-US" sz="2400" dirty="0"/>
                    </a:p>
                  </a:txBody>
                  <a:tcPr/>
                </a:tc>
              </a:tr>
            </a:tbl>
          </a:graphicData>
        </a:graphic>
      </p:graphicFrame>
      <p:sp>
        <p:nvSpPr>
          <p:cNvPr id="8" name="TextBox 7"/>
          <p:cNvSpPr txBox="1"/>
          <p:nvPr/>
        </p:nvSpPr>
        <p:spPr>
          <a:xfrm>
            <a:off x="3459481" y="990600"/>
            <a:ext cx="45719" cy="369332"/>
          </a:xfrm>
          <a:prstGeom prst="rect">
            <a:avLst/>
          </a:prstGeom>
          <a:noFill/>
        </p:spPr>
        <p:txBody>
          <a:bodyPr wrap="square" rtlCol="0">
            <a:spAutoFit/>
          </a:bodyPr>
          <a:lstStyle/>
          <a:p>
            <a:endParaRPr lang="en-US" dirty="0"/>
          </a:p>
        </p:txBody>
      </p:sp>
      <p:sp>
        <p:nvSpPr>
          <p:cNvPr id="10" name="TextBox 9"/>
          <p:cNvSpPr txBox="1"/>
          <p:nvPr/>
        </p:nvSpPr>
        <p:spPr>
          <a:xfrm>
            <a:off x="5680364" y="1417638"/>
            <a:ext cx="3249324" cy="4616648"/>
          </a:xfrm>
          <a:prstGeom prst="rect">
            <a:avLst/>
          </a:prstGeom>
          <a:noFill/>
        </p:spPr>
        <p:txBody>
          <a:bodyPr wrap="square" rtlCol="0">
            <a:spAutoFit/>
          </a:bodyPr>
          <a:lstStyle/>
          <a:p>
            <a:pPr>
              <a:buNone/>
            </a:pPr>
            <a:r>
              <a:rPr lang="en-US" sz="2400" b="1" dirty="0" smtClean="0">
                <a:latin typeface="Times New Roman" pitchFamily="18" charset="0"/>
                <a:cs typeface="Times New Roman" pitchFamily="18" charset="0"/>
              </a:rPr>
              <a:t>Table 3:  Data from the jump-off: distances are given in meters.</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Hans says, “Aisha has the longest average.  She should go to the championship.”  Do you think Hans is right?  </a:t>
            </a:r>
            <a:r>
              <a:rPr lang="en-US" sz="2400" b="1" dirty="0" smtClean="0">
                <a:latin typeface="Times New Roman" pitchFamily="18" charset="0"/>
                <a:cs typeface="Times New Roman" pitchFamily="18" charset="0"/>
              </a:rPr>
              <a:t>Explain your reasoning</a:t>
            </a:r>
            <a:r>
              <a:rPr lang="en-US" sz="2400" dirty="0" smtClean="0">
                <a:latin typeface="Times New Roman" pitchFamily="18" charset="0"/>
                <a:cs typeface="Times New Roman" pitchFamily="18" charset="0"/>
              </a:rPr>
              <a:t>.</a:t>
            </a:r>
          </a:p>
          <a:p>
            <a:endParaRPr lang="en-US" dirty="0" smtClean="0"/>
          </a:p>
          <a:p>
            <a:endParaRPr lang="en-US" dirty="0" smtClean="0"/>
          </a:p>
          <a:p>
            <a:endParaRPr lang="en-US" dirty="0"/>
          </a:p>
        </p:txBody>
      </p:sp>
      <p:sp>
        <p:nvSpPr>
          <p:cNvPr id="9" name="Slide Number Placeholder 8"/>
          <p:cNvSpPr>
            <a:spLocks noGrp="1"/>
          </p:cNvSpPr>
          <p:nvPr>
            <p:ph type="sldNum" sz="quarter" idx="12"/>
          </p:nvPr>
        </p:nvSpPr>
        <p:spPr/>
        <p:txBody>
          <a:bodyPr/>
          <a:lstStyle/>
          <a:p>
            <a:fld id="{031060FC-E52F-B84C-8F96-EF93C7C13B47}"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Elementary Math Performance Task Example</a:t>
            </a: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8" name="TextBox 7"/>
          <p:cNvSpPr txBox="1"/>
          <p:nvPr/>
        </p:nvSpPr>
        <p:spPr>
          <a:xfrm>
            <a:off x="3459481" y="990600"/>
            <a:ext cx="45719" cy="369332"/>
          </a:xfrm>
          <a:prstGeom prst="rect">
            <a:avLst/>
          </a:prstGeom>
          <a:noFill/>
        </p:spPr>
        <p:txBody>
          <a:bodyPr wrap="square" rtlCol="0">
            <a:spAutoFit/>
          </a:bodyPr>
          <a:lstStyle/>
          <a:p>
            <a:endParaRPr lang="en-US" dirty="0"/>
          </a:p>
        </p:txBody>
      </p:sp>
      <p:sp>
        <p:nvSpPr>
          <p:cNvPr id="9" name="TextBox 8"/>
          <p:cNvSpPr txBox="1"/>
          <p:nvPr/>
        </p:nvSpPr>
        <p:spPr>
          <a:xfrm>
            <a:off x="457199" y="1417638"/>
            <a:ext cx="7993117" cy="1661993"/>
          </a:xfrm>
          <a:prstGeom prst="rect">
            <a:avLst/>
          </a:prstGeom>
          <a:noFill/>
        </p:spPr>
        <p:txBody>
          <a:bodyPr wrap="square" rtlCol="0">
            <a:spAutoFit/>
          </a:bodyPr>
          <a:lstStyle/>
          <a:p>
            <a:r>
              <a:rPr lang="en-US" sz="2400" dirty="0" smtClean="0">
                <a:latin typeface="Times New Roman" pitchFamily="18" charset="0"/>
                <a:cs typeface="Times New Roman" pitchFamily="18" charset="0"/>
              </a:rPr>
              <a:t>How would you balance the scale pictured below?  Move the weights to make the scale balanced.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
        <p:nvSpPr>
          <p:cNvPr id="11" name="TextBox 10"/>
          <p:cNvSpPr txBox="1"/>
          <p:nvPr/>
        </p:nvSpPr>
        <p:spPr>
          <a:xfrm>
            <a:off x="3459481" y="4020207"/>
            <a:ext cx="184731" cy="369332"/>
          </a:xfrm>
          <a:prstGeom prst="rect">
            <a:avLst/>
          </a:prstGeom>
          <a:noFill/>
        </p:spPr>
        <p:txBody>
          <a:bodyPr wrap="none" rtlCol="0">
            <a:spAutoFit/>
          </a:bodyPr>
          <a:lstStyle/>
          <a:p>
            <a:endParaRPr lang="en-US" dirty="0"/>
          </a:p>
        </p:txBody>
      </p:sp>
      <p:pic>
        <p:nvPicPr>
          <p:cNvPr id="12" name="Picture 5" descr="C:\Documents and Settings\Cindy.Koss\Local Settings\Temporary Internet Files\Content.IE5\KH1B1KAW\MC900290811[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191407" y="2286000"/>
            <a:ext cx="4133192" cy="2317531"/>
          </a:xfrm>
          <a:prstGeom prst="rect">
            <a:avLst/>
          </a:prstGeom>
          <a:noFill/>
        </p:spPr>
      </p:pic>
      <p:sp>
        <p:nvSpPr>
          <p:cNvPr id="13" name="TextBox 12"/>
          <p:cNvSpPr txBox="1"/>
          <p:nvPr/>
        </p:nvSpPr>
        <p:spPr>
          <a:xfrm>
            <a:off x="2648607" y="3403512"/>
            <a:ext cx="184731" cy="369332"/>
          </a:xfrm>
          <a:prstGeom prst="rect">
            <a:avLst/>
          </a:prstGeom>
          <a:noFill/>
        </p:spPr>
        <p:txBody>
          <a:bodyPr wrap="none" rtlCol="0">
            <a:spAutoFit/>
          </a:bodyPr>
          <a:lstStyle/>
          <a:p>
            <a:endParaRPr lang="en-US" dirty="0"/>
          </a:p>
        </p:txBody>
      </p:sp>
      <p:sp>
        <p:nvSpPr>
          <p:cNvPr id="14" name="Rectangle 13"/>
          <p:cNvSpPr/>
          <p:nvPr/>
        </p:nvSpPr>
        <p:spPr>
          <a:xfrm>
            <a:off x="2191407" y="3379100"/>
            <a:ext cx="641931" cy="7874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15" name="TextBox 14"/>
          <p:cNvSpPr txBox="1"/>
          <p:nvPr/>
        </p:nvSpPr>
        <p:spPr>
          <a:xfrm flipV="1">
            <a:off x="3124200" y="3276600"/>
            <a:ext cx="184731" cy="369332"/>
          </a:xfrm>
          <a:prstGeom prst="rect">
            <a:avLst/>
          </a:prstGeom>
          <a:noFill/>
        </p:spPr>
        <p:txBody>
          <a:bodyPr wrap="square" rtlCol="0">
            <a:spAutoFit/>
          </a:bodyPr>
          <a:lstStyle/>
          <a:p>
            <a:endParaRPr lang="en-US" dirty="0"/>
          </a:p>
        </p:txBody>
      </p:sp>
      <p:sp>
        <p:nvSpPr>
          <p:cNvPr id="16" name="Rectangle 15"/>
          <p:cNvSpPr/>
          <p:nvPr/>
        </p:nvSpPr>
        <p:spPr>
          <a:xfrm>
            <a:off x="3124199" y="3403512"/>
            <a:ext cx="738352" cy="7874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17" name="TextBox 16"/>
          <p:cNvSpPr txBox="1"/>
          <p:nvPr/>
        </p:nvSpPr>
        <p:spPr>
          <a:xfrm>
            <a:off x="3124199" y="4603531"/>
            <a:ext cx="184731" cy="369332"/>
          </a:xfrm>
          <a:prstGeom prst="rect">
            <a:avLst/>
          </a:prstGeom>
          <a:noFill/>
        </p:spPr>
        <p:txBody>
          <a:bodyPr wrap="none" rtlCol="0">
            <a:spAutoFit/>
          </a:bodyPr>
          <a:lstStyle/>
          <a:p>
            <a:endParaRPr lang="en-US" dirty="0"/>
          </a:p>
        </p:txBody>
      </p:sp>
      <p:sp>
        <p:nvSpPr>
          <p:cNvPr id="19" name="TextBox 18"/>
          <p:cNvSpPr txBox="1"/>
          <p:nvPr/>
        </p:nvSpPr>
        <p:spPr>
          <a:xfrm>
            <a:off x="5297214" y="4166588"/>
            <a:ext cx="184731" cy="369332"/>
          </a:xfrm>
          <a:prstGeom prst="rect">
            <a:avLst/>
          </a:prstGeom>
          <a:noFill/>
        </p:spPr>
        <p:txBody>
          <a:bodyPr wrap="none" rtlCol="0">
            <a:spAutoFit/>
          </a:bodyPr>
          <a:lstStyle/>
          <a:p>
            <a:endParaRPr lang="en-US" dirty="0"/>
          </a:p>
        </p:txBody>
      </p:sp>
      <p:sp>
        <p:nvSpPr>
          <p:cNvPr id="22" name="Rectangle 21"/>
          <p:cNvSpPr/>
          <p:nvPr/>
        </p:nvSpPr>
        <p:spPr>
          <a:xfrm>
            <a:off x="4800600" y="2806262"/>
            <a:ext cx="914400" cy="8396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23" name="TextBox 22"/>
          <p:cNvSpPr txBox="1"/>
          <p:nvPr/>
        </p:nvSpPr>
        <p:spPr>
          <a:xfrm>
            <a:off x="3124199" y="3276600"/>
            <a:ext cx="184731" cy="369332"/>
          </a:xfrm>
          <a:prstGeom prst="rect">
            <a:avLst/>
          </a:prstGeom>
          <a:noFill/>
        </p:spPr>
        <p:txBody>
          <a:bodyPr wrap="none" rtlCol="0">
            <a:spAutoFit/>
          </a:bodyPr>
          <a:lstStyle/>
          <a:p>
            <a:endParaRPr lang="en-US" dirty="0"/>
          </a:p>
        </p:txBody>
      </p:sp>
      <p:sp>
        <p:nvSpPr>
          <p:cNvPr id="24" name="Rectangle 23"/>
          <p:cNvSpPr/>
          <p:nvPr/>
        </p:nvSpPr>
        <p:spPr>
          <a:xfrm>
            <a:off x="2545081" y="2514600"/>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25" name="TextBox 24"/>
          <p:cNvSpPr txBox="1"/>
          <p:nvPr/>
        </p:nvSpPr>
        <p:spPr>
          <a:xfrm>
            <a:off x="756745" y="4972863"/>
            <a:ext cx="184731" cy="369332"/>
          </a:xfrm>
          <a:prstGeom prst="rect">
            <a:avLst/>
          </a:prstGeom>
          <a:noFill/>
        </p:spPr>
        <p:txBody>
          <a:bodyPr wrap="none" rtlCol="0">
            <a:spAutoFit/>
          </a:bodyPr>
          <a:lstStyle/>
          <a:p>
            <a:endParaRPr lang="en-US" dirty="0"/>
          </a:p>
        </p:txBody>
      </p:sp>
      <p:sp>
        <p:nvSpPr>
          <p:cNvPr id="27" name="Rectangle 26"/>
          <p:cNvSpPr/>
          <p:nvPr/>
        </p:nvSpPr>
        <p:spPr>
          <a:xfrm>
            <a:off x="838200" y="4603532"/>
            <a:ext cx="914400" cy="7386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28" name="TextBox 27"/>
          <p:cNvSpPr txBox="1"/>
          <p:nvPr/>
        </p:nvSpPr>
        <p:spPr>
          <a:xfrm>
            <a:off x="2545081" y="4972863"/>
            <a:ext cx="184731" cy="369332"/>
          </a:xfrm>
          <a:prstGeom prst="rect">
            <a:avLst/>
          </a:prstGeom>
          <a:noFill/>
        </p:spPr>
        <p:txBody>
          <a:bodyPr wrap="none" rtlCol="0">
            <a:spAutoFit/>
          </a:bodyPr>
          <a:lstStyle/>
          <a:p>
            <a:endParaRPr lang="en-US" dirty="0"/>
          </a:p>
        </p:txBody>
      </p:sp>
      <p:sp>
        <p:nvSpPr>
          <p:cNvPr id="29" name="Rectangle 28"/>
          <p:cNvSpPr/>
          <p:nvPr/>
        </p:nvSpPr>
        <p:spPr>
          <a:xfrm>
            <a:off x="2191402" y="4603532"/>
            <a:ext cx="932797" cy="7386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30" name="TextBox 29"/>
          <p:cNvSpPr txBox="1"/>
          <p:nvPr/>
        </p:nvSpPr>
        <p:spPr>
          <a:xfrm>
            <a:off x="3862551" y="4603532"/>
            <a:ext cx="184731" cy="369332"/>
          </a:xfrm>
          <a:prstGeom prst="rect">
            <a:avLst/>
          </a:prstGeom>
          <a:noFill/>
        </p:spPr>
        <p:txBody>
          <a:bodyPr wrap="none" rtlCol="0">
            <a:spAutoFit/>
          </a:bodyPr>
          <a:lstStyle/>
          <a:p>
            <a:endParaRPr lang="en-US" dirty="0"/>
          </a:p>
        </p:txBody>
      </p:sp>
      <p:sp>
        <p:nvSpPr>
          <p:cNvPr id="31" name="Rectangle 30"/>
          <p:cNvSpPr/>
          <p:nvPr/>
        </p:nvSpPr>
        <p:spPr>
          <a:xfrm>
            <a:off x="3505200" y="4603532"/>
            <a:ext cx="1003738" cy="7386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32" name="TextBox 31"/>
          <p:cNvSpPr txBox="1"/>
          <p:nvPr/>
        </p:nvSpPr>
        <p:spPr>
          <a:xfrm>
            <a:off x="5297214" y="4972863"/>
            <a:ext cx="184731" cy="369332"/>
          </a:xfrm>
          <a:prstGeom prst="rect">
            <a:avLst/>
          </a:prstGeom>
          <a:noFill/>
        </p:spPr>
        <p:txBody>
          <a:bodyPr wrap="none" rtlCol="0">
            <a:spAutoFit/>
          </a:bodyPr>
          <a:lstStyle/>
          <a:p>
            <a:endParaRPr lang="en-US" dirty="0"/>
          </a:p>
        </p:txBody>
      </p:sp>
      <p:sp>
        <p:nvSpPr>
          <p:cNvPr id="33" name="Rectangle 32"/>
          <p:cNvSpPr/>
          <p:nvPr/>
        </p:nvSpPr>
        <p:spPr>
          <a:xfrm>
            <a:off x="4800600" y="4603532"/>
            <a:ext cx="914400" cy="7386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34" name="TextBox 33"/>
          <p:cNvSpPr txBox="1"/>
          <p:nvPr/>
        </p:nvSpPr>
        <p:spPr>
          <a:xfrm>
            <a:off x="6668814" y="4972864"/>
            <a:ext cx="184731" cy="369332"/>
          </a:xfrm>
          <a:prstGeom prst="rect">
            <a:avLst/>
          </a:prstGeom>
          <a:noFill/>
        </p:spPr>
        <p:txBody>
          <a:bodyPr wrap="none" rtlCol="0">
            <a:spAutoFit/>
          </a:bodyPr>
          <a:lstStyle/>
          <a:p>
            <a:endParaRPr lang="en-US" dirty="0"/>
          </a:p>
        </p:txBody>
      </p:sp>
      <p:sp>
        <p:nvSpPr>
          <p:cNvPr id="35" name="Rectangle 34"/>
          <p:cNvSpPr/>
          <p:nvPr/>
        </p:nvSpPr>
        <p:spPr>
          <a:xfrm>
            <a:off x="6211614" y="4603531"/>
            <a:ext cx="914400" cy="738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lb.</a:t>
            </a:r>
            <a:endParaRPr lang="en-US" dirty="0"/>
          </a:p>
        </p:txBody>
      </p:sp>
      <p:sp>
        <p:nvSpPr>
          <p:cNvPr id="36" name="Slide Number Placeholder 35"/>
          <p:cNvSpPr>
            <a:spLocks noGrp="1"/>
          </p:cNvSpPr>
          <p:nvPr>
            <p:ph type="sldNum" sz="quarter" idx="12"/>
          </p:nvPr>
        </p:nvSpPr>
        <p:spPr/>
        <p:txBody>
          <a:bodyPr/>
          <a:lstStyle/>
          <a:p>
            <a:fld id="{031060FC-E52F-B84C-8F96-EF93C7C13B47}"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CCSS: Reality Check</a:t>
            </a:r>
            <a:endParaRPr lang="en-US" sz="4000"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27</a:t>
            </a:fld>
            <a:endParaRPr lang="en-US" dirty="0"/>
          </a:p>
        </p:txBody>
      </p:sp>
      <p:sp>
        <p:nvSpPr>
          <p:cNvPr id="10" name="TextBox 9"/>
          <p:cNvSpPr txBox="1"/>
          <p:nvPr/>
        </p:nvSpPr>
        <p:spPr>
          <a:xfrm>
            <a:off x="2787805" y="5281448"/>
            <a:ext cx="1188341" cy="646331"/>
          </a:xfrm>
          <a:prstGeom prst="rect">
            <a:avLst/>
          </a:prstGeom>
          <a:noFill/>
        </p:spPr>
        <p:txBody>
          <a:bodyPr wrap="square" rtlCol="0">
            <a:spAutoFit/>
          </a:bodyPr>
          <a:lstStyle/>
          <a:p>
            <a:pPr lvl="0"/>
            <a:endParaRPr lang="en-US" dirty="0" smtClean="0"/>
          </a:p>
          <a:p>
            <a:endParaRPr lang="en-US" dirty="0"/>
          </a:p>
        </p:txBody>
      </p:sp>
      <p:graphicFrame>
        <p:nvGraphicFramePr>
          <p:cNvPr id="18" name="Content Placeholder 17"/>
          <p:cNvGraphicFramePr>
            <a:graphicFrameLocks noGrp="1"/>
          </p:cNvGraphicFramePr>
          <p:nvPr>
            <p:ph idx="1"/>
          </p:nvPr>
        </p:nvGraphicFramePr>
        <p:xfrm>
          <a:off x="434898" y="110954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CCSS: What Students </a:t>
            </a:r>
            <a:r>
              <a:rPr lang="en-US" sz="4000" i="1" dirty="0" smtClean="0"/>
              <a:t>Know</a:t>
            </a:r>
            <a:r>
              <a:rPr lang="en-US" sz="4000" dirty="0" smtClean="0"/>
              <a:t> and </a:t>
            </a:r>
            <a:r>
              <a:rPr lang="en-US" sz="4000" i="1" dirty="0" smtClean="0"/>
              <a:t>Show</a:t>
            </a:r>
            <a:endParaRPr lang="en-US" sz="4000" i="1" dirty="0"/>
          </a:p>
        </p:txBody>
      </p:sp>
      <p:sp>
        <p:nvSpPr>
          <p:cNvPr id="4" name="Content Placeholder 3"/>
          <p:cNvSpPr>
            <a:spLocks noGrp="1"/>
          </p:cNvSpPr>
          <p:nvPr>
            <p:ph idx="1"/>
          </p:nvPr>
        </p:nvSpPr>
        <p:spPr>
          <a:xfrm>
            <a:off x="457200" y="1233055"/>
            <a:ext cx="8229600" cy="4048393"/>
          </a:xfrm>
        </p:spPr>
        <p:txBody>
          <a:bodyPr>
            <a:normAutofit lnSpcReduction="10000"/>
          </a:bodyPr>
          <a:lstStyle/>
          <a:p>
            <a:pPr marL="0" lvl="0" indent="0">
              <a:lnSpc>
                <a:spcPct val="80000"/>
              </a:lnSpc>
              <a:buNone/>
            </a:pPr>
            <a:endParaRPr lang="en-US" dirty="0" smtClean="0">
              <a:latin typeface="Times New Roman" pitchFamily="18" charset="0"/>
              <a:cs typeface="Times New Roman" pitchFamily="18" charset="0"/>
            </a:endParaRPr>
          </a:p>
          <a:p>
            <a:pPr marL="514350" indent="-514350">
              <a:buFont typeface="Arial" pitchFamily="34" charset="0"/>
              <a:buChar char="•"/>
            </a:pPr>
            <a:r>
              <a:rPr lang="en-US" dirty="0" smtClean="0">
                <a:latin typeface="Times New Roman" pitchFamily="18" charset="0"/>
                <a:cs typeface="Times New Roman" pitchFamily="18" charset="0"/>
              </a:rPr>
              <a:t>Students </a:t>
            </a:r>
            <a:r>
              <a:rPr lang="en-US" b="1" dirty="0" smtClean="0">
                <a:latin typeface="Times New Roman" pitchFamily="18" charset="0"/>
                <a:cs typeface="Times New Roman" pitchFamily="18" charset="0"/>
              </a:rPr>
              <a:t>read</a:t>
            </a:r>
            <a:r>
              <a:rPr lang="en-US" dirty="0" smtClean="0">
                <a:latin typeface="Times New Roman" pitchFamily="18" charset="0"/>
                <a:cs typeface="Times New Roman" pitchFamily="18" charset="0"/>
              </a:rPr>
              <a:t> to get information and </a:t>
            </a:r>
            <a:r>
              <a:rPr lang="en-US" b="1" dirty="0" smtClean="0">
                <a:latin typeface="Times New Roman" pitchFamily="18" charset="0"/>
                <a:cs typeface="Times New Roman" pitchFamily="18" charset="0"/>
              </a:rPr>
              <a:t>write</a:t>
            </a:r>
            <a:r>
              <a:rPr lang="en-US" dirty="0" smtClean="0">
                <a:latin typeface="Times New Roman" pitchFamily="18" charset="0"/>
                <a:cs typeface="Times New Roman" pitchFamily="18" charset="0"/>
              </a:rPr>
              <a:t> to share information </a:t>
            </a:r>
            <a:r>
              <a:rPr lang="en-US" b="1" dirty="0" smtClean="0">
                <a:latin typeface="Times New Roman" pitchFamily="18" charset="0"/>
                <a:cs typeface="Times New Roman" pitchFamily="18" charset="0"/>
              </a:rPr>
              <a:t>in all content areas</a:t>
            </a:r>
            <a:r>
              <a:rPr lang="en-US" dirty="0" smtClean="0">
                <a:latin typeface="Times New Roman" pitchFamily="18" charset="0"/>
                <a:cs typeface="Times New Roman" pitchFamily="18" charset="0"/>
              </a:rPr>
              <a:t>.</a:t>
            </a:r>
          </a:p>
          <a:p>
            <a:pPr marL="514350" indent="-514350">
              <a:buFont typeface="Arial" pitchFamily="34" charset="0"/>
              <a:buChar char="•"/>
            </a:pPr>
            <a:r>
              <a:rPr lang="en-US" dirty="0" smtClean="0">
                <a:latin typeface="Times New Roman" pitchFamily="18" charset="0"/>
                <a:cs typeface="Times New Roman" pitchFamily="18" charset="0"/>
              </a:rPr>
              <a:t>Students practice writing for 3 major purposes: to inform/explain, to present a logical argument, to narrate a sequence of events.  </a:t>
            </a:r>
          </a:p>
          <a:p>
            <a:pPr marL="514350" indent="-51435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Writing = every grade, every subject, often.</a:t>
            </a:r>
          </a:p>
          <a:p>
            <a:pPr>
              <a:buNone/>
            </a:pPr>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CCSS: What Students </a:t>
            </a:r>
            <a:r>
              <a:rPr lang="en-US" i="1" dirty="0" smtClean="0"/>
              <a:t>Know </a:t>
            </a:r>
            <a:r>
              <a:rPr lang="en-US" dirty="0" smtClean="0"/>
              <a:t>and </a:t>
            </a:r>
            <a:r>
              <a:rPr lang="en-US" i="1" dirty="0" smtClean="0"/>
              <a:t>Show</a:t>
            </a:r>
            <a:endParaRPr lang="en-US" i="1" dirty="0"/>
          </a:p>
        </p:txBody>
      </p:sp>
      <p:sp>
        <p:nvSpPr>
          <p:cNvPr id="4" name="Content Placeholder 3"/>
          <p:cNvSpPr>
            <a:spLocks noGrp="1"/>
          </p:cNvSpPr>
          <p:nvPr>
            <p:ph idx="1"/>
          </p:nvPr>
        </p:nvSpPr>
        <p:spPr>
          <a:xfrm>
            <a:off x="457200" y="1233055"/>
            <a:ext cx="8229600" cy="4294910"/>
          </a:xfrm>
        </p:spPr>
        <p:txBody>
          <a:bodyPr>
            <a:normAutofit fontScale="85000" lnSpcReduction="10000"/>
          </a:bodyPr>
          <a:lstStyle/>
          <a:p>
            <a:pPr marL="0" lvl="0" indent="0">
              <a:lnSpc>
                <a:spcPct val="80000"/>
              </a:lnSpc>
              <a:buNone/>
            </a:pPr>
            <a:endParaRPr lang="en-US" dirty="0" smtClean="0">
              <a:latin typeface="Times New Roman" pitchFamily="18" charset="0"/>
              <a:cs typeface="Times New Roman" pitchFamily="18" charset="0"/>
            </a:endParaRPr>
          </a:p>
          <a:p>
            <a:pPr marL="514350" indent="-514350">
              <a:buFont typeface="Arial" pitchFamily="34" charset="0"/>
              <a:buChar char="•"/>
            </a:pPr>
            <a:r>
              <a:rPr lang="en-US" sz="3900" dirty="0" smtClean="0">
                <a:latin typeface="Times New Roman" pitchFamily="18" charset="0"/>
                <a:cs typeface="Times New Roman" pitchFamily="18" charset="0"/>
              </a:rPr>
              <a:t>Students </a:t>
            </a:r>
            <a:r>
              <a:rPr lang="en-US" sz="3900" b="1" dirty="0" smtClean="0">
                <a:latin typeface="Times New Roman" pitchFamily="18" charset="0"/>
                <a:cs typeface="Times New Roman" pitchFamily="18" charset="0"/>
              </a:rPr>
              <a:t>cite evidence</a:t>
            </a:r>
            <a:r>
              <a:rPr lang="en-US" sz="3900" dirty="0" smtClean="0">
                <a:latin typeface="Times New Roman" pitchFamily="18" charset="0"/>
                <a:cs typeface="Times New Roman" pitchFamily="18" charset="0"/>
              </a:rPr>
              <a:t> </a:t>
            </a:r>
            <a:r>
              <a:rPr lang="en-US" sz="3900" b="1" dirty="0" smtClean="0">
                <a:latin typeface="Times New Roman" pitchFamily="18" charset="0"/>
                <a:cs typeface="Times New Roman" pitchFamily="18" charset="0"/>
              </a:rPr>
              <a:t>from the text </a:t>
            </a:r>
            <a:r>
              <a:rPr lang="en-US" sz="3900" dirty="0" smtClean="0">
                <a:latin typeface="Times New Roman" pitchFamily="18" charset="0"/>
                <a:cs typeface="Times New Roman" pitchFamily="18" charset="0"/>
              </a:rPr>
              <a:t>to support their  interpretations of what they read.</a:t>
            </a:r>
          </a:p>
          <a:p>
            <a:pPr marL="514350" indent="-514350">
              <a:buFont typeface="Arial" pitchFamily="34" charset="0"/>
              <a:buChar char="•"/>
            </a:pPr>
            <a:r>
              <a:rPr lang="en-US" sz="3900" dirty="0" smtClean="0">
                <a:latin typeface="Times New Roman" pitchFamily="18" charset="0"/>
                <a:cs typeface="Times New Roman" pitchFamily="18" charset="0"/>
              </a:rPr>
              <a:t>Students </a:t>
            </a:r>
            <a:r>
              <a:rPr lang="en-US" sz="3900" b="1" dirty="0" smtClean="0">
                <a:latin typeface="Times New Roman" pitchFamily="18" charset="0"/>
                <a:cs typeface="Times New Roman" pitchFamily="18" charset="0"/>
              </a:rPr>
              <a:t>read</a:t>
            </a:r>
            <a:r>
              <a:rPr lang="en-US" sz="3900" dirty="0" smtClean="0">
                <a:latin typeface="Times New Roman" pitchFamily="18" charset="0"/>
                <a:cs typeface="Times New Roman" pitchFamily="18" charset="0"/>
              </a:rPr>
              <a:t> text which compares to the examples in CCSS </a:t>
            </a:r>
            <a:r>
              <a:rPr lang="en-US" sz="3900" b="1" dirty="0" smtClean="0">
                <a:latin typeface="Times New Roman" pitchFamily="18" charset="0"/>
                <a:cs typeface="Times New Roman" pitchFamily="18" charset="0"/>
              </a:rPr>
              <a:t>at their grade level</a:t>
            </a:r>
            <a:r>
              <a:rPr lang="en-US" sz="3900" dirty="0" smtClean="0">
                <a:latin typeface="Times New Roman" pitchFamily="18" charset="0"/>
                <a:cs typeface="Times New Roman" pitchFamily="18" charset="0"/>
              </a:rPr>
              <a:t>. </a:t>
            </a:r>
          </a:p>
          <a:p>
            <a:pPr marL="514350" indent="-514350">
              <a:buAutoNum type="arabicPeriod" startAt="3"/>
            </a:pPr>
            <a:endParaRPr lang="en-US" dirty="0" smtClean="0">
              <a:latin typeface="Times New Roman" pitchFamily="18" charset="0"/>
              <a:cs typeface="Times New Roman" pitchFamily="18" charset="0"/>
            </a:endParaRPr>
          </a:p>
          <a:p>
            <a:pPr marL="514350" indent="-514350">
              <a:buFont typeface="Arial"/>
              <a:buAutoNum type="arabicPeriod" startAt="3"/>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t>
            </a: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4" name="Content Placeholder 3"/>
          <p:cNvSpPr>
            <a:spLocks noGrp="1"/>
          </p:cNvSpPr>
          <p:nvPr>
            <p:ph idx="1"/>
          </p:nvPr>
        </p:nvSpPr>
        <p:spPr>
          <a:xfrm>
            <a:off x="457200" y="1219201"/>
            <a:ext cx="8229600" cy="3851564"/>
          </a:xfrm>
        </p:spPr>
        <p:txBody>
          <a:bodyPr/>
          <a:lstStyle/>
          <a:p>
            <a:pPr marL="0" lvl="0" indent="0">
              <a:lnSpc>
                <a:spcPct val="80000"/>
              </a:lnSpc>
              <a:buFont typeface="Arial" pitchFamily="34" charset="0"/>
              <a:buChar char="•"/>
            </a:pPr>
            <a:r>
              <a:rPr lang="en-US" sz="4000" dirty="0" smtClean="0">
                <a:latin typeface="Times New Roman" pitchFamily="18" charset="0"/>
                <a:cs typeface="Times New Roman" pitchFamily="18" charset="0"/>
              </a:rPr>
              <a:t>Understand the reasons for adopting 	the Common Core State Standards 	(CCSS) in Oklahoma</a:t>
            </a:r>
          </a:p>
          <a:p>
            <a:pPr marL="0" lvl="0" indent="0">
              <a:lnSpc>
                <a:spcPct val="80000"/>
              </a:lnSpc>
              <a:buFont typeface="Arial" pitchFamily="34" charset="0"/>
              <a:buChar char="•"/>
            </a:pPr>
            <a:r>
              <a:rPr lang="en-US" sz="4000" dirty="0" smtClean="0">
                <a:latin typeface="Times New Roman" pitchFamily="18" charset="0"/>
                <a:cs typeface="Times New Roman" pitchFamily="18" charset="0"/>
              </a:rPr>
              <a:t>Know what the CCSS encompass</a:t>
            </a:r>
          </a:p>
          <a:p>
            <a:pPr marL="0" lvl="0" indent="0">
              <a:lnSpc>
                <a:spcPct val="80000"/>
              </a:lnSpc>
              <a:buFont typeface="Arial" pitchFamily="34" charset="0"/>
              <a:buChar char="•"/>
            </a:pPr>
            <a:r>
              <a:rPr lang="en-US" sz="4000" dirty="0" smtClean="0">
                <a:latin typeface="Times New Roman" pitchFamily="18" charset="0"/>
                <a:cs typeface="Times New Roman" pitchFamily="18" charset="0"/>
              </a:rPr>
              <a:t>Know the timeline for implementation 	of the CCSS and assessments </a:t>
            </a:r>
          </a:p>
          <a:p>
            <a:pPr marL="0" lvl="0" indent="0">
              <a:lnSpc>
                <a:spcPct val="80000"/>
              </a:lnSpc>
              <a:buFont typeface="Arial" pitchFamily="34" charset="0"/>
              <a:buChar char="•"/>
            </a:pPr>
            <a:endParaRPr lang="en-US"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CCSS: What Students </a:t>
            </a:r>
            <a:r>
              <a:rPr lang="en-US" i="1" dirty="0" smtClean="0"/>
              <a:t>Know</a:t>
            </a:r>
            <a:r>
              <a:rPr lang="en-US" dirty="0" smtClean="0"/>
              <a:t> and </a:t>
            </a:r>
            <a:r>
              <a:rPr lang="en-US" i="1" dirty="0" smtClean="0"/>
              <a:t>Show</a:t>
            </a:r>
            <a:endParaRPr lang="en-US" i="1" dirty="0"/>
          </a:p>
        </p:txBody>
      </p:sp>
      <p:sp>
        <p:nvSpPr>
          <p:cNvPr id="4" name="Content Placeholder 3"/>
          <p:cNvSpPr>
            <a:spLocks noGrp="1"/>
          </p:cNvSpPr>
          <p:nvPr>
            <p:ph idx="1"/>
          </p:nvPr>
        </p:nvSpPr>
        <p:spPr>
          <a:xfrm>
            <a:off x="457200" y="1417637"/>
            <a:ext cx="8229600" cy="3438141"/>
          </a:xfrm>
        </p:spPr>
        <p:txBody>
          <a:bodyPr>
            <a:normAutofit/>
          </a:bodyPr>
          <a:lstStyle/>
          <a:p>
            <a:pPr marL="514350" indent="-514350">
              <a:buFont typeface="Arial" pitchFamily="34" charset="0"/>
              <a:buChar char="•"/>
            </a:pPr>
            <a:r>
              <a:rPr lang="en-US" dirty="0" smtClean="0">
                <a:latin typeface="Times New Roman" pitchFamily="18" charset="0"/>
                <a:cs typeface="Times New Roman" pitchFamily="18" charset="0"/>
              </a:rPr>
              <a:t>Students collect, organize, interpret, and display </a:t>
            </a:r>
            <a:r>
              <a:rPr lang="en-US" b="1" dirty="0" smtClean="0">
                <a:latin typeface="Times New Roman" pitchFamily="18" charset="0"/>
                <a:cs typeface="Times New Roman" pitchFamily="18" charset="0"/>
              </a:rPr>
              <a:t>data </a:t>
            </a:r>
            <a:r>
              <a:rPr lang="en-US" dirty="0" smtClean="0">
                <a:latin typeface="Times New Roman" pitchFamily="18" charset="0"/>
                <a:cs typeface="Times New Roman" pitchFamily="18" charset="0"/>
              </a:rPr>
              <a:t>in multiple ways.</a:t>
            </a:r>
          </a:p>
          <a:p>
            <a:pPr marL="514350" indent="-514350">
              <a:buFont typeface="Arial" pitchFamily="34" charset="0"/>
              <a:buChar char="•"/>
            </a:pPr>
            <a:r>
              <a:rPr lang="en-US" dirty="0" smtClean="0">
                <a:latin typeface="Times New Roman" pitchFamily="18" charset="0"/>
                <a:cs typeface="Times New Roman" pitchFamily="18" charset="0"/>
              </a:rPr>
              <a:t>Students justify their answers with </a:t>
            </a:r>
            <a:r>
              <a:rPr lang="en-US" b="1" dirty="0" smtClean="0">
                <a:latin typeface="Times New Roman" pitchFamily="18" charset="0"/>
                <a:cs typeface="Times New Roman" pitchFamily="18" charset="0"/>
              </a:rPr>
              <a:t>mathematical reasoning</a:t>
            </a:r>
            <a:r>
              <a:rPr lang="en-US" dirty="0" smtClean="0">
                <a:latin typeface="Times New Roman" pitchFamily="18" charset="0"/>
                <a:cs typeface="Times New Roman" pitchFamily="18" charset="0"/>
              </a:rPr>
              <a:t>. </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CCSS: What Students </a:t>
            </a:r>
            <a:r>
              <a:rPr lang="en-US" i="1" dirty="0" smtClean="0"/>
              <a:t>Know</a:t>
            </a:r>
            <a:r>
              <a:rPr lang="en-US" dirty="0" smtClean="0"/>
              <a:t> and </a:t>
            </a:r>
            <a:r>
              <a:rPr lang="en-US" i="1" dirty="0" smtClean="0"/>
              <a:t>Show</a:t>
            </a:r>
            <a:endParaRPr lang="en-US" i="1" dirty="0"/>
          </a:p>
        </p:txBody>
      </p:sp>
      <p:sp>
        <p:nvSpPr>
          <p:cNvPr id="4" name="Content Placeholder 3"/>
          <p:cNvSpPr>
            <a:spLocks noGrp="1"/>
          </p:cNvSpPr>
          <p:nvPr>
            <p:ph idx="1"/>
          </p:nvPr>
        </p:nvSpPr>
        <p:spPr>
          <a:xfrm>
            <a:off x="457200" y="1177637"/>
            <a:ext cx="8229600" cy="4350328"/>
          </a:xfrm>
        </p:spPr>
        <p:txBody>
          <a:bodyPr>
            <a:normAutofit fontScale="92500"/>
          </a:bodyPr>
          <a:lstStyle/>
          <a:p>
            <a:pPr marL="514350" indent="-514350">
              <a:buFont typeface="Arial" pitchFamily="34" charset="0"/>
              <a:buChar char="•"/>
            </a:pPr>
            <a:r>
              <a:rPr lang="en-US" b="1" dirty="0" smtClean="0">
                <a:latin typeface="Times New Roman" pitchFamily="18" charset="0"/>
                <a:cs typeface="Times New Roman" pitchFamily="18" charset="0"/>
              </a:rPr>
              <a:t>Students engage in assignments using sample performance tasks</a:t>
            </a:r>
            <a:r>
              <a:rPr lang="en-US" dirty="0" smtClean="0">
                <a:latin typeface="Times New Roman" pitchFamily="18" charset="0"/>
                <a:cs typeface="Times New Roman" pitchFamily="18" charset="0"/>
              </a:rPr>
              <a:t>. English Language Arts - Appendix B of CCSS and College and Career Readiness Sample Mathematics Tasks.</a:t>
            </a:r>
          </a:p>
          <a:p>
            <a:pPr marL="514350" indent="-514350"/>
            <a:r>
              <a:rPr lang="en-US" dirty="0" smtClean="0">
                <a:latin typeface="Times New Roman" pitchFamily="18" charset="0"/>
                <a:cs typeface="Times New Roman" pitchFamily="18" charset="0"/>
              </a:rPr>
              <a:t>Students </a:t>
            </a:r>
            <a:r>
              <a:rPr lang="en-US" b="1" dirty="0" smtClean="0">
                <a:latin typeface="Times New Roman" pitchFamily="18" charset="0"/>
                <a:cs typeface="Times New Roman" pitchFamily="18" charset="0"/>
              </a:rPr>
              <a:t>use of technology as a tool</a:t>
            </a:r>
            <a:r>
              <a:rPr lang="en-US" dirty="0" smtClean="0">
                <a:latin typeface="Times New Roman" pitchFamily="18" charset="0"/>
                <a:cs typeface="Times New Roman" pitchFamily="18" charset="0"/>
              </a:rPr>
              <a:t> to learn and to demonstrate/display what they have learned.</a:t>
            </a:r>
          </a:p>
          <a:p>
            <a:pPr marL="514350" indent="-514350">
              <a:buFont typeface="Arial" pitchFamily="34" charset="0"/>
              <a:buChar char="•"/>
            </a:pPr>
            <a:r>
              <a:rPr lang="en-US" dirty="0" smtClean="0">
                <a:latin typeface="Times New Roman" pitchFamily="18" charset="0"/>
                <a:cs typeface="Times New Roman" pitchFamily="18" charset="0"/>
              </a:rPr>
              <a:t>Students can describe what </a:t>
            </a:r>
            <a:r>
              <a:rPr lang="en-US" b="1" dirty="0" smtClean="0">
                <a:latin typeface="Times New Roman" pitchFamily="18" charset="0"/>
                <a:cs typeface="Times New Roman" pitchFamily="18" charset="0"/>
              </a:rPr>
              <a:t>proficient work </a:t>
            </a:r>
            <a:r>
              <a:rPr lang="en-US" dirty="0" smtClean="0">
                <a:latin typeface="Times New Roman" pitchFamily="18" charset="0"/>
                <a:cs typeface="Times New Roman" pitchFamily="18" charset="0"/>
              </a:rPr>
              <a:t>looks like.</a:t>
            </a:r>
          </a:p>
          <a:p>
            <a:pPr marL="514350" indent="-514350">
              <a:buFont typeface="Arial"/>
              <a:buAutoNum type="arabicPeriod" startAt="3"/>
            </a:pPr>
            <a:endParaRPr lang="en-US" dirty="0" smtClean="0">
              <a:latin typeface="Times New Roman" pitchFamily="18" charset="0"/>
              <a:cs typeface="Times New Roman" pitchFamily="18" charset="0"/>
            </a:endParaRP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What Teachers Are Doing</a:t>
            </a:r>
            <a:endParaRPr lang="en-US" i="1" dirty="0"/>
          </a:p>
        </p:txBody>
      </p:sp>
      <p:sp>
        <p:nvSpPr>
          <p:cNvPr id="4" name="Content Placeholder 3"/>
          <p:cNvSpPr>
            <a:spLocks noGrp="1"/>
          </p:cNvSpPr>
          <p:nvPr>
            <p:ph idx="1"/>
          </p:nvPr>
        </p:nvSpPr>
        <p:spPr>
          <a:xfrm>
            <a:off x="457200" y="1177637"/>
            <a:ext cx="8229600" cy="4350328"/>
          </a:xfrm>
        </p:spPr>
        <p:txBody>
          <a:bodyPr>
            <a:normAutofit/>
          </a:bodyPr>
          <a:lstStyle/>
          <a:p>
            <a:pPr marL="514350" indent="-514350">
              <a:buNone/>
            </a:pPr>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Learning the CCSS: Examine the “side-by-side” comparisons of the </a:t>
            </a:r>
            <a:r>
              <a:rPr lang="en-US" sz="2800" i="1" dirty="0" smtClean="0">
                <a:latin typeface="Times New Roman" pitchFamily="18" charset="0"/>
                <a:cs typeface="Times New Roman" pitchFamily="18" charset="0"/>
              </a:rPr>
              <a:t>PASS</a:t>
            </a:r>
            <a:r>
              <a:rPr lang="en-US" sz="2800" dirty="0" smtClean="0">
                <a:latin typeface="Times New Roman" pitchFamily="18" charset="0"/>
                <a:cs typeface="Times New Roman" pitchFamily="18" charset="0"/>
              </a:rPr>
              <a:t> and the CCSS on the SDE Common Core website (under “Resources” heading)</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TextBox 5"/>
          <p:cNvSpPr txBox="1"/>
          <p:nvPr/>
        </p:nvSpPr>
        <p:spPr>
          <a:xfrm>
            <a:off x="2049517" y="3231930"/>
            <a:ext cx="184731" cy="369332"/>
          </a:xfrm>
          <a:prstGeom prst="rect">
            <a:avLst/>
          </a:prstGeom>
          <a:noFill/>
        </p:spPr>
        <p:txBody>
          <a:bodyPr wrap="none" rtlCol="0">
            <a:spAutoFit/>
          </a:bodyPr>
          <a:lstStyle/>
          <a:p>
            <a:endParaRPr lang="en-US" dirty="0"/>
          </a:p>
        </p:txBody>
      </p:sp>
      <p:sp>
        <p:nvSpPr>
          <p:cNvPr id="7" name="TextBox 6"/>
          <p:cNvSpPr txBox="1"/>
          <p:nvPr/>
        </p:nvSpPr>
        <p:spPr>
          <a:xfrm rot="10800000" flipV="1">
            <a:off x="457200" y="3610928"/>
            <a:ext cx="4343400" cy="1477328"/>
          </a:xfrm>
          <a:prstGeom prst="rect">
            <a:avLst/>
          </a:prstGeom>
          <a:solidFill>
            <a:schemeClr val="accent4"/>
          </a:solidFill>
        </p:spPr>
        <p:txBody>
          <a:bodyPr wrap="square" rtlCol="0">
            <a:spAutoFit/>
          </a:bodyPr>
          <a:lstStyle/>
          <a:p>
            <a:r>
              <a:rPr lang="en-US" u="sng" dirty="0" smtClean="0">
                <a:solidFill>
                  <a:schemeClr val="bg1"/>
                </a:solidFill>
              </a:rPr>
              <a:t>CCSS </a:t>
            </a:r>
            <a:r>
              <a:rPr lang="en-US" dirty="0" smtClean="0">
                <a:solidFill>
                  <a:schemeClr val="bg1"/>
                </a:solidFill>
              </a:rPr>
              <a:t> (Grade 5): Read and write decimals to thousandths using base-ten numerals, number names, and expanded form, e.g., 347.392 = 3 × 100 + 4 × 10 + 7 × 1 + 3 × (1/10) + 9 × (1/100) + 2 × (1/1000).</a:t>
            </a:r>
            <a:endParaRPr lang="en-US" dirty="0">
              <a:solidFill>
                <a:schemeClr val="bg1"/>
              </a:solidFill>
            </a:endParaRPr>
          </a:p>
        </p:txBody>
      </p:sp>
      <p:sp>
        <p:nvSpPr>
          <p:cNvPr id="8" name="TextBox 7"/>
          <p:cNvSpPr txBox="1"/>
          <p:nvPr/>
        </p:nvSpPr>
        <p:spPr>
          <a:xfrm>
            <a:off x="6747641" y="5088256"/>
            <a:ext cx="184731" cy="369332"/>
          </a:xfrm>
          <a:prstGeom prst="rect">
            <a:avLst/>
          </a:prstGeom>
          <a:noFill/>
        </p:spPr>
        <p:txBody>
          <a:bodyPr wrap="none" rtlCol="0">
            <a:spAutoFit/>
          </a:bodyPr>
          <a:lstStyle/>
          <a:p>
            <a:endParaRPr lang="en-US" dirty="0"/>
          </a:p>
        </p:txBody>
      </p:sp>
      <p:sp>
        <p:nvSpPr>
          <p:cNvPr id="10" name="TextBox 9"/>
          <p:cNvSpPr txBox="1"/>
          <p:nvPr/>
        </p:nvSpPr>
        <p:spPr>
          <a:xfrm rot="10800000" flipV="1">
            <a:off x="4953000" y="3596148"/>
            <a:ext cx="3962400" cy="1492108"/>
          </a:xfrm>
          <a:prstGeom prst="rect">
            <a:avLst/>
          </a:prstGeom>
          <a:solidFill>
            <a:schemeClr val="accent2"/>
          </a:solidFill>
        </p:spPr>
        <p:txBody>
          <a:bodyPr wrap="square" rtlCol="0">
            <a:spAutoFit/>
          </a:bodyPr>
          <a:lstStyle/>
          <a:p>
            <a:r>
              <a:rPr lang="en-US" u="sng" dirty="0" smtClean="0">
                <a:solidFill>
                  <a:schemeClr val="bg1"/>
                </a:solidFill>
              </a:rPr>
              <a:t>PASS</a:t>
            </a:r>
            <a:r>
              <a:rPr lang="en-US" dirty="0" smtClean="0">
                <a:solidFill>
                  <a:schemeClr val="bg1"/>
                </a:solidFill>
              </a:rPr>
              <a:t> (Grade 5): Apply the concept of place value of whole numbers through hundred millions (9 digits) and model, read, and write decimal numbers through the thousandths.</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031060FC-E52F-B84C-8F96-EF93C7C13B47}"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What Teachers Are Doing</a:t>
            </a:r>
            <a:endParaRPr lang="en-US" i="1" dirty="0"/>
          </a:p>
        </p:txBody>
      </p:sp>
      <p:sp>
        <p:nvSpPr>
          <p:cNvPr id="4" name="Content Placeholder 3"/>
          <p:cNvSpPr>
            <a:spLocks noGrp="1"/>
          </p:cNvSpPr>
          <p:nvPr>
            <p:ph idx="1"/>
          </p:nvPr>
        </p:nvSpPr>
        <p:spPr>
          <a:xfrm>
            <a:off x="457200" y="1103587"/>
            <a:ext cx="8229600" cy="3914202"/>
          </a:xfrm>
        </p:spPr>
        <p:txBody>
          <a:bodyPr>
            <a:normAutofit/>
          </a:bodyPr>
          <a:lstStyle/>
          <a:p>
            <a:pPr marL="514350" indent="-514350">
              <a:buNone/>
            </a:pPr>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Modifying existing units and lessons to incorporate multiple thinking tasks   </a:t>
            </a:r>
            <a:endParaRPr lang="en-US" sz="2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pic>
        <p:nvPicPr>
          <p:cNvPr id="1026" name="Picture 2" descr="C:\Documents and Settings\Jennifer.Watson\Local Settings\Temporary Internet Files\Content.IE5\OWM9VJC1\MC910217272[1].wmf"/>
          <p:cNvPicPr>
            <a:picLocks noChangeAspect="1" noChangeArrowheads="1"/>
          </p:cNvPicPr>
          <p:nvPr/>
        </p:nvPicPr>
        <p:blipFill>
          <a:blip r:embed="rId4"/>
          <a:srcRect/>
          <a:stretch>
            <a:fillRect/>
          </a:stretch>
        </p:blipFill>
        <p:spPr bwMode="auto">
          <a:xfrm>
            <a:off x="3011214" y="2743199"/>
            <a:ext cx="2112579" cy="1951427"/>
          </a:xfrm>
          <a:prstGeom prst="rect">
            <a:avLst/>
          </a:prstGeom>
          <a:noFill/>
        </p:spPr>
      </p:pic>
      <p:sp>
        <p:nvSpPr>
          <p:cNvPr id="8" name="TextBox 7"/>
          <p:cNvSpPr txBox="1"/>
          <p:nvPr/>
        </p:nvSpPr>
        <p:spPr>
          <a:xfrm>
            <a:off x="5328744" y="3038536"/>
            <a:ext cx="3815255" cy="2031325"/>
          </a:xfrm>
          <a:prstGeom prst="rect">
            <a:avLst/>
          </a:prstGeom>
          <a:noFill/>
        </p:spPr>
        <p:txBody>
          <a:bodyPr wrap="square" rtlCol="0">
            <a:spAutoFit/>
          </a:bodyPr>
          <a:lstStyle/>
          <a:p>
            <a:pPr algn="ctr"/>
            <a:r>
              <a:rPr lang="en-US" b="1" dirty="0" smtClean="0"/>
              <a:t>NEW</a:t>
            </a:r>
          </a:p>
          <a:p>
            <a:r>
              <a:rPr lang="en-US" dirty="0" smtClean="0"/>
              <a:t>Students analyze how the  Japanese filmmaker Akira  Kurosawa in his film </a:t>
            </a:r>
            <a:r>
              <a:rPr lang="en-US" i="1" dirty="0" smtClean="0"/>
              <a:t>Throne of Blood </a:t>
            </a:r>
            <a:r>
              <a:rPr lang="en-US" dirty="0" smtClean="0"/>
              <a:t>draws on and transforms Shakespeare’s play </a:t>
            </a:r>
            <a:r>
              <a:rPr lang="en-US" i="1" dirty="0" smtClean="0"/>
              <a:t>Macbeth</a:t>
            </a:r>
            <a:r>
              <a:rPr lang="en-US" dirty="0" smtClean="0"/>
              <a:t> in order to develop a similar plot set in feudal Japan.</a:t>
            </a:r>
            <a:endParaRPr lang="en-US" dirty="0"/>
          </a:p>
        </p:txBody>
      </p:sp>
      <p:sp>
        <p:nvSpPr>
          <p:cNvPr id="9" name="TextBox 8"/>
          <p:cNvSpPr txBox="1"/>
          <p:nvPr/>
        </p:nvSpPr>
        <p:spPr>
          <a:xfrm rot="10800000" flipV="1">
            <a:off x="457200" y="3038536"/>
            <a:ext cx="2554014" cy="1754326"/>
          </a:xfrm>
          <a:prstGeom prst="rect">
            <a:avLst/>
          </a:prstGeom>
          <a:noFill/>
        </p:spPr>
        <p:txBody>
          <a:bodyPr wrap="square" rtlCol="0">
            <a:spAutoFit/>
          </a:bodyPr>
          <a:lstStyle/>
          <a:p>
            <a:pPr algn="ctr"/>
            <a:r>
              <a:rPr lang="en-US" b="1" dirty="0" smtClean="0"/>
              <a:t>NOW</a:t>
            </a:r>
          </a:p>
          <a:p>
            <a:r>
              <a:rPr lang="en-US" dirty="0" smtClean="0"/>
              <a:t>Students  summarize the  rising action, climax, and aftermath of Shakespeare’s play </a:t>
            </a:r>
            <a:r>
              <a:rPr lang="en-US" i="1" dirty="0" smtClean="0"/>
              <a:t>Macbeth</a:t>
            </a:r>
            <a:r>
              <a:rPr lang="en-US" dirty="0" smtClean="0"/>
              <a:t>. </a:t>
            </a:r>
            <a:endParaRPr lang="en-US" dirty="0"/>
          </a:p>
        </p:txBody>
      </p:sp>
      <p:sp>
        <p:nvSpPr>
          <p:cNvPr id="10" name="Slide Number Placeholder 9"/>
          <p:cNvSpPr>
            <a:spLocks noGrp="1"/>
          </p:cNvSpPr>
          <p:nvPr>
            <p:ph type="sldNum" sz="quarter" idx="12"/>
          </p:nvPr>
        </p:nvSpPr>
        <p:spPr/>
        <p:txBody>
          <a:bodyPr/>
          <a:lstStyle/>
          <a:p>
            <a:fld id="{031060FC-E52F-B84C-8F96-EF93C7C13B47}"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Teachers Are Doing</a:t>
            </a:r>
            <a:endParaRPr lang="en-US" dirty="0"/>
          </a:p>
        </p:txBody>
      </p:sp>
      <p:sp>
        <p:nvSpPr>
          <p:cNvPr id="4" name="Content Placeholder 3"/>
          <p:cNvSpPr>
            <a:spLocks noGrp="1"/>
          </p:cNvSpPr>
          <p:nvPr>
            <p:ph idx="1"/>
          </p:nvPr>
        </p:nvSpPr>
        <p:spPr>
          <a:xfrm>
            <a:off x="457200" y="1177637"/>
            <a:ext cx="8229600" cy="4350328"/>
          </a:xfrm>
        </p:spPr>
        <p:txBody>
          <a:bodyPr>
            <a:normAutofit fontScale="92500" lnSpcReduction="20000"/>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dirty="0" smtClean="0"/>
              <a:t>	</a:t>
            </a:r>
            <a:r>
              <a:rPr lang="en-US" dirty="0" smtClean="0">
                <a:latin typeface="Times New Roman" pitchFamily="18" charset="0"/>
                <a:cs typeface="Times New Roman" pitchFamily="18" charset="0"/>
              </a:rPr>
              <a:t>Using strategies that support literacy in every content area:</a:t>
            </a:r>
          </a:p>
          <a:p>
            <a:pPr lvl="3">
              <a:buFont typeface="Arial" pitchFamily="34" charset="0"/>
              <a:buChar char="•"/>
            </a:pPr>
            <a:r>
              <a:rPr lang="en-US" sz="2800" dirty="0" smtClean="0">
                <a:latin typeface="Times New Roman" pitchFamily="18" charset="0"/>
                <a:cs typeface="Times New Roman" pitchFamily="18" charset="0"/>
              </a:rPr>
              <a:t>Building Academic Vocabulary</a:t>
            </a:r>
          </a:p>
          <a:p>
            <a:pPr lvl="3">
              <a:buFont typeface="Arial" pitchFamily="34" charset="0"/>
              <a:buChar char="•"/>
            </a:pPr>
            <a:r>
              <a:rPr lang="en-US" sz="2800" dirty="0" smtClean="0">
                <a:latin typeface="Times New Roman" pitchFamily="18" charset="0"/>
                <a:cs typeface="Times New Roman" pitchFamily="18" charset="0"/>
              </a:rPr>
              <a:t>Before-During-After Reading Guides</a:t>
            </a:r>
          </a:p>
          <a:p>
            <a:pPr lvl="3">
              <a:buFont typeface="Arial" pitchFamily="34" charset="0"/>
              <a:buChar char="•"/>
            </a:pPr>
            <a:r>
              <a:rPr lang="en-US" sz="2800" dirty="0" smtClean="0">
                <a:latin typeface="Times New Roman" pitchFamily="18" charset="0"/>
                <a:cs typeface="Times New Roman" pitchFamily="18" charset="0"/>
              </a:rPr>
              <a:t>Graphic Organizers</a:t>
            </a:r>
          </a:p>
          <a:p>
            <a:pPr lvl="3">
              <a:buFont typeface="Arial" pitchFamily="34" charset="0"/>
              <a:buChar char="•"/>
            </a:pPr>
            <a:r>
              <a:rPr lang="en-US" sz="2800" dirty="0" smtClean="0">
                <a:latin typeface="Times New Roman" pitchFamily="18" charset="0"/>
                <a:cs typeface="Times New Roman" pitchFamily="18" charset="0"/>
              </a:rPr>
              <a:t>Cornell Note-taking</a:t>
            </a:r>
          </a:p>
          <a:p>
            <a:pPr lvl="3">
              <a:buFont typeface="Arial" pitchFamily="34" charset="0"/>
              <a:buChar char="•"/>
            </a:pPr>
            <a:r>
              <a:rPr lang="en-US" sz="2800" dirty="0" smtClean="0">
                <a:latin typeface="Times New Roman" pitchFamily="18" charset="0"/>
                <a:cs typeface="Times New Roman" pitchFamily="18" charset="0"/>
              </a:rPr>
              <a:t>Formal and Informal Writing Assignments</a:t>
            </a:r>
          </a:p>
          <a:p>
            <a:pPr lvl="3">
              <a:buFont typeface="Arial" pitchFamily="34" charset="0"/>
              <a:buChar char="•"/>
            </a:pPr>
            <a:r>
              <a:rPr lang="en-US" sz="2800" dirty="0" smtClean="0">
                <a:latin typeface="Times New Roman" pitchFamily="18" charset="0"/>
                <a:cs typeface="Times New Roman" pitchFamily="18" charset="0"/>
              </a:rPr>
              <a:t>Cooperative Learni</a:t>
            </a:r>
            <a:r>
              <a:rPr lang="en-US" sz="2800" dirty="0" smtClean="0"/>
              <a:t>ng</a:t>
            </a:r>
          </a:p>
          <a:p>
            <a:pPr lvl="3">
              <a:buFont typeface="Arial" pitchFamily="34" charset="0"/>
              <a:buChar char="•"/>
            </a:pPr>
            <a:endParaRPr lang="en-US" dirty="0" smtClean="0"/>
          </a:p>
          <a:p>
            <a:pPr>
              <a:buNone/>
            </a:pPr>
            <a:r>
              <a:rPr lang="en-US" dirty="0" smtClean="0"/>
              <a:t>		</a:t>
            </a: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Teachers Are Doing</a:t>
            </a:r>
            <a:endParaRPr lang="en-US" dirty="0"/>
          </a:p>
        </p:txBody>
      </p:sp>
      <p:sp>
        <p:nvSpPr>
          <p:cNvPr id="4" name="Content Placeholder 3"/>
          <p:cNvSpPr>
            <a:spLocks noGrp="1"/>
          </p:cNvSpPr>
          <p:nvPr>
            <p:ph idx="1"/>
          </p:nvPr>
        </p:nvSpPr>
        <p:spPr>
          <a:xfrm>
            <a:off x="457200" y="1177637"/>
            <a:ext cx="8229600" cy="4350328"/>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dirty="0" smtClean="0"/>
              <a:t>	</a:t>
            </a:r>
            <a:r>
              <a:rPr lang="en-US" dirty="0" smtClean="0">
                <a:latin typeface="Times New Roman" pitchFamily="18" charset="0"/>
                <a:cs typeface="Times New Roman" pitchFamily="18" charset="0"/>
              </a:rPr>
              <a:t>Identifying clusters of related math standards:</a:t>
            </a:r>
          </a:p>
          <a:p>
            <a:pPr lvl="3">
              <a:buFont typeface="Arial" pitchFamily="34" charset="0"/>
              <a:buChar char="•"/>
            </a:pPr>
            <a:r>
              <a:rPr lang="en-US" sz="2800" dirty="0" smtClean="0">
                <a:latin typeface="Times New Roman" pitchFamily="18" charset="0"/>
                <a:cs typeface="Times New Roman" pitchFamily="18" charset="0"/>
              </a:rPr>
              <a:t>Fractions, decimals, percentages</a:t>
            </a:r>
          </a:p>
          <a:p>
            <a:pPr lvl="3">
              <a:buFont typeface="Arial" pitchFamily="34" charset="0"/>
              <a:buChar char="•"/>
            </a:pPr>
            <a:r>
              <a:rPr lang="en-US" sz="2800" dirty="0" smtClean="0">
                <a:latin typeface="Times New Roman" pitchFamily="18" charset="0"/>
                <a:cs typeface="Times New Roman" pitchFamily="18" charset="0"/>
              </a:rPr>
              <a:t>Geometry and measurement</a:t>
            </a:r>
          </a:p>
          <a:p>
            <a:pPr lvl="3">
              <a:buFont typeface="Arial" pitchFamily="34" charset="0"/>
              <a:buChar char="•"/>
            </a:pPr>
            <a:r>
              <a:rPr lang="en-US" sz="2800" dirty="0" smtClean="0">
                <a:latin typeface="Times New Roman" pitchFamily="18" charset="0"/>
                <a:cs typeface="Times New Roman" pitchFamily="18" charset="0"/>
              </a:rPr>
              <a:t>Statistics, data analysis, and mathematical operations</a:t>
            </a:r>
            <a:endParaRPr lang="en-US" sz="2800" dirty="0" smtClean="0"/>
          </a:p>
          <a:p>
            <a:pPr lvl="3">
              <a:buFont typeface="Arial" pitchFamily="34" charset="0"/>
              <a:buChar char="•"/>
            </a:pPr>
            <a:endParaRPr lang="en-US" dirty="0" smtClean="0"/>
          </a:p>
          <a:p>
            <a:pPr>
              <a:buNone/>
            </a:pPr>
            <a:r>
              <a:rPr lang="en-US" dirty="0" smtClean="0"/>
              <a:t>		</a:t>
            </a: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Parents Can Do</a:t>
            </a:r>
            <a:endParaRPr lang="en-US" dirty="0"/>
          </a:p>
        </p:txBody>
      </p:sp>
      <p:sp>
        <p:nvSpPr>
          <p:cNvPr id="4" name="Content Placeholder 3"/>
          <p:cNvSpPr>
            <a:spLocks noGrp="1"/>
          </p:cNvSpPr>
          <p:nvPr>
            <p:ph idx="1"/>
          </p:nvPr>
        </p:nvSpPr>
        <p:spPr>
          <a:xfrm>
            <a:off x="457200" y="1177637"/>
            <a:ext cx="8229600" cy="4350328"/>
          </a:xfrm>
        </p:spPr>
        <p:txBody>
          <a:bodyPr>
            <a:normAutofit lnSpcReduction="10000"/>
          </a:bodyPr>
          <a:lstStyle/>
          <a:p>
            <a:pPr marL="0" lvl="0" indent="0">
              <a:lnSpc>
                <a:spcPct val="80000"/>
              </a:lnSpc>
              <a:buNone/>
            </a:pPr>
            <a:endParaRPr lang="en-US" dirty="0" smtClean="0">
              <a:latin typeface="Times New Roman" pitchFamily="18" charset="0"/>
              <a:cs typeface="Times New Roman" pitchFamily="18" charset="0"/>
            </a:endParaRPr>
          </a:p>
          <a:p>
            <a:pPr algn="ctr">
              <a:buNone/>
            </a:pPr>
            <a:r>
              <a:rPr lang="en-US" dirty="0" smtClean="0"/>
              <a:t>	</a:t>
            </a:r>
            <a:r>
              <a:rPr lang="en-US" dirty="0" smtClean="0">
                <a:latin typeface="Times New Roman" pitchFamily="18" charset="0"/>
                <a:cs typeface="Times New Roman" pitchFamily="18" charset="0"/>
              </a:rPr>
              <a:t>Early Childhood</a:t>
            </a:r>
          </a:p>
          <a:p>
            <a:pPr>
              <a:buFont typeface="Arial" pitchFamily="34" charset="0"/>
              <a:buChar char="•"/>
            </a:pPr>
            <a:r>
              <a:rPr lang="en-US" dirty="0" smtClean="0">
                <a:latin typeface="Times New Roman" pitchFamily="18" charset="0"/>
                <a:cs typeface="Times New Roman" pitchFamily="18" charset="0"/>
              </a:rPr>
              <a:t>Count items with your child</a:t>
            </a:r>
          </a:p>
          <a:p>
            <a:pPr>
              <a:buFont typeface="Arial" pitchFamily="34" charset="0"/>
              <a:buChar char="•"/>
            </a:pPr>
            <a:r>
              <a:rPr lang="en-US" dirty="0" smtClean="0">
                <a:latin typeface="Times New Roman" pitchFamily="18" charset="0"/>
                <a:cs typeface="Times New Roman" pitchFamily="18" charset="0"/>
              </a:rPr>
              <a:t>Use math vocabulary (“Here is your </a:t>
            </a:r>
            <a:r>
              <a:rPr lang="en-US" i="1" dirty="0" smtClean="0">
                <a:latin typeface="Times New Roman" pitchFamily="18" charset="0"/>
                <a:cs typeface="Times New Roman" pitchFamily="18" charset="0"/>
              </a:rPr>
              <a:t>half</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“Let’s </a:t>
            </a:r>
            <a:r>
              <a:rPr lang="en-US" i="1" dirty="0" smtClean="0">
                <a:latin typeface="Times New Roman" pitchFamily="18" charset="0"/>
                <a:cs typeface="Times New Roman" pitchFamily="18" charset="0"/>
              </a:rPr>
              <a:t>divide</a:t>
            </a:r>
            <a:r>
              <a:rPr lang="en-US" dirty="0" smtClean="0">
                <a:latin typeface="Times New Roman" pitchFamily="18" charset="0"/>
                <a:cs typeface="Times New Roman" pitchFamily="18" charset="0"/>
              </a:rPr>
              <a:t> the apple into two pieces.”)</a:t>
            </a:r>
          </a:p>
          <a:p>
            <a:pPr>
              <a:buFont typeface="Arial" pitchFamily="34" charset="0"/>
              <a:buChar char="•"/>
            </a:pPr>
            <a:r>
              <a:rPr lang="en-US" dirty="0" smtClean="0">
                <a:latin typeface="Times New Roman" pitchFamily="18" charset="0"/>
                <a:cs typeface="Times New Roman" pitchFamily="18" charset="0"/>
              </a:rPr>
              <a:t>Read information books and show children where they can find information (labels, signs, on packaging)</a:t>
            </a:r>
          </a:p>
          <a:p>
            <a:pPr>
              <a:buFont typeface="Arial" pitchFamily="34" charset="0"/>
              <a:buChar char="•"/>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Parents Can Do</a:t>
            </a:r>
            <a:endParaRPr lang="en-US" dirty="0"/>
          </a:p>
        </p:txBody>
      </p:sp>
      <p:sp>
        <p:nvSpPr>
          <p:cNvPr id="4" name="Content Placeholder 3"/>
          <p:cNvSpPr>
            <a:spLocks noGrp="1"/>
          </p:cNvSpPr>
          <p:nvPr>
            <p:ph idx="1"/>
          </p:nvPr>
        </p:nvSpPr>
        <p:spPr>
          <a:xfrm>
            <a:off x="457200" y="1177637"/>
            <a:ext cx="8229600" cy="4350328"/>
          </a:xfrm>
        </p:spPr>
        <p:txBody>
          <a:bodyPr>
            <a:normAutofit lnSpcReduction="10000"/>
          </a:bodyPr>
          <a:lstStyle/>
          <a:p>
            <a:pPr marL="0" lvl="0" indent="0">
              <a:lnSpc>
                <a:spcPct val="80000"/>
              </a:lnSpc>
              <a:buNone/>
            </a:pPr>
            <a:endParaRPr lang="en-US" dirty="0" smtClean="0">
              <a:latin typeface="Times New Roman" pitchFamily="18" charset="0"/>
              <a:cs typeface="Times New Roman" pitchFamily="18" charset="0"/>
            </a:endParaRPr>
          </a:p>
          <a:p>
            <a:pPr algn="ctr">
              <a:buNone/>
            </a:pPr>
            <a:r>
              <a:rPr lang="en-US" dirty="0" smtClean="0"/>
              <a:t>	</a:t>
            </a:r>
            <a:r>
              <a:rPr lang="en-US" dirty="0" smtClean="0">
                <a:latin typeface="Times New Roman" pitchFamily="18" charset="0"/>
                <a:cs typeface="Times New Roman" pitchFamily="18" charset="0"/>
              </a:rPr>
              <a:t>Intermediate Grades</a:t>
            </a:r>
          </a:p>
          <a:p>
            <a:pPr>
              <a:buFont typeface="Arial" pitchFamily="34" charset="0"/>
              <a:buChar char="•"/>
            </a:pPr>
            <a:r>
              <a:rPr lang="en-US" dirty="0" smtClean="0">
                <a:latin typeface="Times New Roman" pitchFamily="18" charset="0"/>
                <a:cs typeface="Times New Roman" pitchFamily="18" charset="0"/>
              </a:rPr>
              <a:t>Practice “consumer math” while shopping (Total the prices to see when we reach a specific dollar amount, compare the costs of two similar items) </a:t>
            </a:r>
          </a:p>
          <a:p>
            <a:pPr>
              <a:buFont typeface="Arial" pitchFamily="34" charset="0"/>
              <a:buChar char="•"/>
            </a:pPr>
            <a:r>
              <a:rPr lang="en-US" dirty="0" smtClean="0">
                <a:latin typeface="Times New Roman" pitchFamily="18" charset="0"/>
                <a:cs typeface="Times New Roman" pitchFamily="18" charset="0"/>
              </a:rPr>
              <a:t>Read together to get information (compare ingredients on labels of similar products, read directions, examine maps or simple diagrams) </a:t>
            </a:r>
          </a:p>
          <a:p>
            <a:pPr>
              <a:buFont typeface="Arial" pitchFamily="34" charset="0"/>
              <a:buChar char="•"/>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Parents Can Do</a:t>
            </a:r>
            <a:endParaRPr lang="en-US" dirty="0"/>
          </a:p>
        </p:txBody>
      </p:sp>
      <p:sp>
        <p:nvSpPr>
          <p:cNvPr id="4" name="Content Placeholder 3"/>
          <p:cNvSpPr>
            <a:spLocks noGrp="1"/>
          </p:cNvSpPr>
          <p:nvPr>
            <p:ph idx="1"/>
          </p:nvPr>
        </p:nvSpPr>
        <p:spPr>
          <a:xfrm>
            <a:off x="457200" y="1177637"/>
            <a:ext cx="8229600" cy="4350328"/>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lgn="ctr">
              <a:buNone/>
            </a:pPr>
            <a:r>
              <a:rPr lang="en-US" dirty="0" smtClean="0"/>
              <a:t>	</a:t>
            </a:r>
            <a:r>
              <a:rPr lang="en-US" dirty="0" smtClean="0">
                <a:latin typeface="Times New Roman" pitchFamily="18" charset="0"/>
                <a:cs typeface="Times New Roman" pitchFamily="18" charset="0"/>
              </a:rPr>
              <a:t>Middle School</a:t>
            </a:r>
          </a:p>
          <a:p>
            <a:pPr>
              <a:buFont typeface="Arial" pitchFamily="34" charset="0"/>
              <a:buChar char="•"/>
            </a:pPr>
            <a:r>
              <a:rPr lang="en-US" dirty="0" smtClean="0">
                <a:latin typeface="Times New Roman" pitchFamily="18" charset="0"/>
                <a:cs typeface="Times New Roman" pitchFamily="18" charset="0"/>
              </a:rPr>
              <a:t>Create a budget together for how to use allowance or “odd job” income  (reinforcing percentages, estimation)</a:t>
            </a:r>
          </a:p>
          <a:p>
            <a:pPr>
              <a:buFont typeface="Arial" pitchFamily="34" charset="0"/>
              <a:buChar char="•"/>
            </a:pPr>
            <a:r>
              <a:rPr lang="en-US" dirty="0" smtClean="0">
                <a:latin typeface="Times New Roman" pitchFamily="18" charset="0"/>
                <a:cs typeface="Times New Roman" pitchFamily="18" charset="0"/>
              </a:rPr>
              <a:t>Ask your student to </a:t>
            </a:r>
            <a:r>
              <a:rPr lang="en-US" i="1" dirty="0" smtClean="0">
                <a:latin typeface="Times New Roman" pitchFamily="18" charset="0"/>
                <a:cs typeface="Times New Roman" pitchFamily="18" charset="0"/>
              </a:rPr>
              <a:t>explain</a:t>
            </a:r>
            <a:r>
              <a:rPr lang="en-US" dirty="0" smtClean="0">
                <a:latin typeface="Times New Roman" pitchFamily="18" charset="0"/>
                <a:cs typeface="Times New Roman" pitchFamily="18" charset="0"/>
              </a:rPr>
              <a:t> his/her opinion and encourage a reasoned answer</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Parents Can Do</a:t>
            </a:r>
            <a:endParaRPr lang="en-US" dirty="0"/>
          </a:p>
        </p:txBody>
      </p:sp>
      <p:sp>
        <p:nvSpPr>
          <p:cNvPr id="4" name="Content Placeholder 3"/>
          <p:cNvSpPr>
            <a:spLocks noGrp="1"/>
          </p:cNvSpPr>
          <p:nvPr>
            <p:ph idx="1"/>
          </p:nvPr>
        </p:nvSpPr>
        <p:spPr>
          <a:xfrm>
            <a:off x="457200" y="1177637"/>
            <a:ext cx="8229600" cy="4350328"/>
          </a:xfrm>
        </p:spPr>
        <p:txBody>
          <a:bodyPr>
            <a:normAutofit lnSpcReduction="10000"/>
          </a:bodyPr>
          <a:lstStyle/>
          <a:p>
            <a:pPr marL="0" lvl="0" indent="0">
              <a:lnSpc>
                <a:spcPct val="80000"/>
              </a:lnSpc>
              <a:buNone/>
            </a:pPr>
            <a:endParaRPr lang="en-US" dirty="0" smtClean="0">
              <a:latin typeface="Times New Roman" pitchFamily="18" charset="0"/>
              <a:cs typeface="Times New Roman" pitchFamily="18" charset="0"/>
            </a:endParaRPr>
          </a:p>
          <a:p>
            <a:pPr algn="ctr">
              <a:buNone/>
            </a:pPr>
            <a:r>
              <a:rPr lang="en-US" dirty="0" smtClean="0"/>
              <a:t>	</a:t>
            </a:r>
            <a:r>
              <a:rPr lang="en-US" dirty="0" smtClean="0">
                <a:latin typeface="Times New Roman" pitchFamily="18" charset="0"/>
                <a:cs typeface="Times New Roman" pitchFamily="18" charset="0"/>
              </a:rPr>
              <a:t>High School</a:t>
            </a:r>
          </a:p>
          <a:p>
            <a:pPr>
              <a:buFont typeface="Arial" pitchFamily="34" charset="0"/>
              <a:buChar char="•"/>
            </a:pPr>
            <a:r>
              <a:rPr lang="en-US" dirty="0" smtClean="0">
                <a:latin typeface="Times New Roman" pitchFamily="18" charset="0"/>
                <a:cs typeface="Times New Roman" pitchFamily="18" charset="0"/>
              </a:rPr>
              <a:t>Ask your student to use algebra to select the best cell phone plan (apply mathematical proofs)</a:t>
            </a:r>
          </a:p>
          <a:p>
            <a:pPr>
              <a:buFont typeface="Arial" pitchFamily="34" charset="0"/>
              <a:buChar char="•"/>
            </a:pPr>
            <a:r>
              <a:rPr lang="en-US" dirty="0" smtClean="0">
                <a:latin typeface="Times New Roman" pitchFamily="18" charset="0"/>
                <a:cs typeface="Times New Roman" pitchFamily="18" charset="0"/>
              </a:rPr>
              <a:t>Ask your student to write directions for using technology to help an elderly family member (example: steps great-grandma can follow to set the DVR)</a:t>
            </a:r>
          </a:p>
          <a:p>
            <a:pPr>
              <a:buNone/>
            </a:pPr>
            <a:endParaRPr lang="en-US"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Times New Roman" pitchFamily="18" charset="0"/>
                <a:cs typeface="Times New Roman" pitchFamily="18" charset="0"/>
              </a:rPr>
              <a:t>Where Do You Stand? </a:t>
            </a:r>
            <a:endParaRPr lang="en-US" dirty="0"/>
          </a:p>
        </p:txBody>
      </p:sp>
      <p:sp>
        <p:nvSpPr>
          <p:cNvPr id="4" name="Content Placeholder 3"/>
          <p:cNvSpPr>
            <a:spLocks noGrp="1"/>
          </p:cNvSpPr>
          <p:nvPr>
            <p:ph idx="1"/>
          </p:nvPr>
        </p:nvSpPr>
        <p:spPr>
          <a:xfrm>
            <a:off x="457200" y="1219201"/>
            <a:ext cx="8229600" cy="3851564"/>
          </a:xfrm>
        </p:spPr>
        <p:txBody>
          <a:bodyPr>
            <a:normAutofit fontScale="92500" lnSpcReduction="10000"/>
          </a:bodyPr>
          <a:lstStyle/>
          <a:p>
            <a:r>
              <a:rPr lang="en-US" b="1" dirty="0" smtClean="0">
                <a:latin typeface="Times New Roman" pitchFamily="18" charset="0"/>
                <a:cs typeface="Times New Roman" pitchFamily="18" charset="0"/>
              </a:rPr>
              <a:t>Southeast Corner of the Room </a:t>
            </a:r>
            <a:r>
              <a:rPr lang="en-US" dirty="0" smtClean="0">
                <a:latin typeface="Times New Roman" pitchFamily="18" charset="0"/>
                <a:cs typeface="Times New Roman" pitchFamily="18" charset="0"/>
              </a:rPr>
              <a:t>– Very little knowledge of CCSS</a:t>
            </a:r>
          </a:p>
          <a:p>
            <a:r>
              <a:rPr lang="en-US" b="1" dirty="0" smtClean="0">
                <a:latin typeface="Times New Roman" pitchFamily="18" charset="0"/>
                <a:cs typeface="Times New Roman" pitchFamily="18" charset="0"/>
              </a:rPr>
              <a:t>Southwest Corner of the Room </a:t>
            </a:r>
            <a:r>
              <a:rPr lang="en-US" dirty="0" smtClean="0">
                <a:latin typeface="Times New Roman" pitchFamily="18" charset="0"/>
                <a:cs typeface="Times New Roman" pitchFamily="18" charset="0"/>
              </a:rPr>
              <a:t>-  Some knowledge of CCSS</a:t>
            </a:r>
          </a:p>
          <a:p>
            <a:r>
              <a:rPr lang="en-US" b="1" dirty="0" smtClean="0">
                <a:latin typeface="Times New Roman" pitchFamily="18" charset="0"/>
                <a:cs typeface="Times New Roman" pitchFamily="18" charset="0"/>
              </a:rPr>
              <a:t>Northeast Corner of the Room </a:t>
            </a:r>
            <a:r>
              <a:rPr lang="en-US" dirty="0" smtClean="0">
                <a:latin typeface="Times New Roman" pitchFamily="18" charset="0"/>
                <a:cs typeface="Times New Roman" pitchFamily="18" charset="0"/>
              </a:rPr>
              <a:t>-  Good Knowledge of CCSS</a:t>
            </a:r>
          </a:p>
          <a:p>
            <a:r>
              <a:rPr lang="en-US" b="1" dirty="0" smtClean="0">
                <a:latin typeface="Times New Roman" pitchFamily="18" charset="0"/>
                <a:cs typeface="Times New Roman" pitchFamily="18" charset="0"/>
              </a:rPr>
              <a:t>Northwest Corner of the Room  </a:t>
            </a:r>
            <a:r>
              <a:rPr lang="en-US" dirty="0" smtClean="0">
                <a:latin typeface="Times New Roman" pitchFamily="18" charset="0"/>
                <a:cs typeface="Times New Roman" pitchFamily="18" charset="0"/>
              </a:rPr>
              <a:t>-  Solid, detailed knowledge of CCSS</a:t>
            </a:r>
          </a:p>
          <a:p>
            <a:pPr marL="0" lvl="0" indent="0">
              <a:lnSpc>
                <a:spcPct val="80000"/>
              </a:lnSpc>
              <a:buNone/>
            </a:pPr>
            <a:endParaRPr lang="en-US"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Parents Can Do</a:t>
            </a:r>
            <a:endParaRPr lang="en-US" dirty="0"/>
          </a:p>
        </p:txBody>
      </p:sp>
      <p:sp>
        <p:nvSpPr>
          <p:cNvPr id="4" name="Content Placeholder 3"/>
          <p:cNvSpPr>
            <a:spLocks noGrp="1"/>
          </p:cNvSpPr>
          <p:nvPr>
            <p:ph idx="1"/>
          </p:nvPr>
        </p:nvSpPr>
        <p:spPr>
          <a:xfrm>
            <a:off x="457200" y="1177637"/>
            <a:ext cx="8229600" cy="4350328"/>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dirty="0" smtClean="0"/>
              <a:t>	</a:t>
            </a:r>
            <a:r>
              <a:rPr lang="en-US" sz="3600" dirty="0" smtClean="0"/>
              <a:t>Access the National Parent Teacher Association Parents’ Guide to Student Success, developed to help parents support the implementation of the CCSS at </a:t>
            </a:r>
          </a:p>
          <a:p>
            <a:pPr algn="ctr">
              <a:buNone/>
            </a:pPr>
            <a:r>
              <a:rPr lang="en-US" sz="3600" dirty="0" smtClean="0"/>
              <a:t>www.pta.org</a:t>
            </a:r>
            <a:endParaRPr lang="en-US" sz="3600"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Partners Can Do</a:t>
            </a:r>
            <a:endParaRPr lang="en-US" dirty="0"/>
          </a:p>
        </p:txBody>
      </p:sp>
      <p:sp>
        <p:nvSpPr>
          <p:cNvPr id="4" name="Content Placeholder 3"/>
          <p:cNvSpPr>
            <a:spLocks noGrp="1"/>
          </p:cNvSpPr>
          <p:nvPr>
            <p:ph idx="1"/>
          </p:nvPr>
        </p:nvSpPr>
        <p:spPr>
          <a:xfrm>
            <a:off x="457200" y="1219201"/>
            <a:ext cx="8229600" cy="3851564"/>
          </a:xfrm>
        </p:spPr>
        <p:txBody>
          <a:bodyPr>
            <a:normAutofit lnSpcReduction="10000"/>
          </a:bodyPr>
          <a:lstStyle/>
          <a:p>
            <a:pPr marL="0" lvl="0" indent="0">
              <a:lnSpc>
                <a:spcPct val="80000"/>
              </a:lnSpc>
              <a:buNone/>
            </a:pPr>
            <a:r>
              <a:rPr lang="en-US" sz="4000" i="1" dirty="0" smtClean="0">
                <a:latin typeface="Times New Roman" pitchFamily="18" charset="0"/>
                <a:cs typeface="Times New Roman" pitchFamily="18" charset="0"/>
              </a:rPr>
              <a:t>A recent study by The Education Trust found that 31 percent of college professors and 39 percent of employers believe that high school graduates don’t have the basic skills to succeed in college or workforce training.</a:t>
            </a:r>
          </a:p>
          <a:p>
            <a:pPr marL="0" lvl="0" indent="0">
              <a:lnSpc>
                <a:spcPct val="80000"/>
              </a:lnSpc>
              <a:buNone/>
            </a:pPr>
            <a:r>
              <a:rPr lang="en-US" sz="4000" dirty="0" smtClean="0">
                <a:latin typeface="Times New Roman" pitchFamily="18" charset="0"/>
                <a:cs typeface="Times New Roman" pitchFamily="18" charset="0"/>
              </a:rPr>
              <a:t>Help change the perception regarding future graduates.</a:t>
            </a:r>
          </a:p>
          <a:p>
            <a:pPr marL="0" lvl="0" indent="0">
              <a:lnSpc>
                <a:spcPct val="80000"/>
              </a:lnSpc>
              <a:buNone/>
            </a:pPr>
            <a:endParaRPr lang="en-US" sz="4000"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Partners Can Do</a:t>
            </a:r>
            <a:endParaRPr lang="en-US" dirty="0"/>
          </a:p>
        </p:txBody>
      </p:sp>
      <p:sp>
        <p:nvSpPr>
          <p:cNvPr id="4" name="Content Placeholder 3"/>
          <p:cNvSpPr>
            <a:spLocks noGrp="1"/>
          </p:cNvSpPr>
          <p:nvPr>
            <p:ph idx="1"/>
          </p:nvPr>
        </p:nvSpPr>
        <p:spPr>
          <a:xfrm>
            <a:off x="457200" y="1177637"/>
            <a:ext cx="8229600" cy="3818109"/>
          </a:xfrm>
        </p:spPr>
        <p:txBody>
          <a:bodyPr>
            <a:normAutofit fontScale="92500" lnSpcReduction="20000"/>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sz="3900" dirty="0" smtClean="0">
                <a:latin typeface="Times New Roman" pitchFamily="18" charset="0"/>
                <a:cs typeface="Times New Roman" pitchFamily="18" charset="0"/>
              </a:rPr>
              <a:t>Help educate the public about CCSS:</a:t>
            </a:r>
          </a:p>
          <a:p>
            <a:pPr>
              <a:buFont typeface="Arial" pitchFamily="34" charset="0"/>
              <a:buChar char="•"/>
            </a:pPr>
            <a:r>
              <a:rPr lang="en-US" sz="3600" dirty="0" smtClean="0">
                <a:latin typeface="Times New Roman" pitchFamily="18" charset="0"/>
                <a:cs typeface="Times New Roman" pitchFamily="18" charset="0"/>
              </a:rPr>
              <a:t>Accept invitations to visit schools on “Career Day”: describe the skills you use in your job</a:t>
            </a:r>
          </a:p>
          <a:p>
            <a:pPr>
              <a:buFont typeface="Arial" pitchFamily="34" charset="0"/>
              <a:buChar char="•"/>
            </a:pPr>
            <a:r>
              <a:rPr lang="en-US" sz="3600" dirty="0" smtClean="0">
                <a:latin typeface="Times New Roman" pitchFamily="18" charset="0"/>
                <a:cs typeface="Times New Roman" pitchFamily="18" charset="0"/>
              </a:rPr>
              <a:t>Review the commoncorestandards.org website</a:t>
            </a:r>
          </a:p>
          <a:p>
            <a:pPr>
              <a:buFont typeface="Arial" pitchFamily="34" charset="0"/>
              <a:buChar char="•"/>
            </a:pPr>
            <a:r>
              <a:rPr lang="en-US" sz="3600" dirty="0" smtClean="0">
                <a:latin typeface="Times New Roman" pitchFamily="18" charset="0"/>
                <a:cs typeface="Times New Roman" pitchFamily="18" charset="0"/>
              </a:rPr>
              <a:t>Speak to professional groups about CCSS or invite a school representative to speak</a:t>
            </a:r>
          </a:p>
          <a:p>
            <a:pPr>
              <a:buFont typeface="Arial" pitchFamily="34" charset="0"/>
              <a:buChar char="•"/>
            </a:pPr>
            <a:endParaRPr lang="en-US" sz="36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3-Year Transition Plan</a:t>
            </a:r>
            <a:endParaRPr lang="en-US" dirty="0"/>
          </a:p>
        </p:txBody>
      </p:sp>
      <p:sp>
        <p:nvSpPr>
          <p:cNvPr id="4" name="Content Placeholder 3"/>
          <p:cNvSpPr>
            <a:spLocks noGrp="1"/>
          </p:cNvSpPr>
          <p:nvPr>
            <p:ph idx="1"/>
          </p:nvPr>
        </p:nvSpPr>
        <p:spPr>
          <a:xfrm>
            <a:off x="457200" y="1177637"/>
            <a:ext cx="8229600" cy="4350328"/>
          </a:xfrm>
        </p:spPr>
        <p:txBody>
          <a:bodyPr>
            <a:normAutofit fontScale="70000" lnSpcReduction="20000"/>
          </a:bodyPr>
          <a:lstStyle/>
          <a:p>
            <a:pPr marL="0" lvl="0" indent="0">
              <a:lnSpc>
                <a:spcPct val="80000"/>
              </a:lnSpc>
              <a:buNone/>
            </a:pPr>
            <a:endParaRPr lang="en-US" dirty="0" smtClean="0">
              <a:latin typeface="Times New Roman" pitchFamily="18" charset="0"/>
              <a:cs typeface="Times New Roman" pitchFamily="18" charset="0"/>
            </a:endParaRPr>
          </a:p>
          <a:p>
            <a:pPr marL="320040" indent="-320040">
              <a:spcBef>
                <a:spcPts val="0"/>
              </a:spcBef>
              <a:spcAft>
                <a:spcPts val="600"/>
              </a:spcAft>
              <a:buFont typeface="Arial" pitchFamily="34" charset="0"/>
              <a:buChar char="•"/>
              <a:defRPr/>
            </a:pPr>
            <a:r>
              <a:rPr lang="en-US" sz="5100" dirty="0" smtClean="0">
                <a:latin typeface="Times New Roman" pitchFamily="18" charset="0"/>
                <a:cs typeface="Times New Roman" pitchFamily="18" charset="0"/>
              </a:rPr>
              <a:t>June 24, 2010 – Adopted</a:t>
            </a:r>
          </a:p>
          <a:p>
            <a:pPr marL="320040" indent="-320040">
              <a:spcBef>
                <a:spcPts val="0"/>
              </a:spcBef>
              <a:spcAft>
                <a:spcPts val="600"/>
              </a:spcAft>
              <a:buFont typeface="Arial" pitchFamily="34" charset="0"/>
              <a:buChar char="•"/>
              <a:defRPr/>
            </a:pPr>
            <a:r>
              <a:rPr lang="en-US" sz="5100" dirty="0" smtClean="0">
                <a:latin typeface="Times New Roman" pitchFamily="18" charset="0"/>
                <a:cs typeface="Times New Roman" pitchFamily="18" charset="0"/>
              </a:rPr>
              <a:t>2010-2011 School Year – Districts develop and begin implementing a </a:t>
            </a:r>
            <a:r>
              <a:rPr lang="en-US" sz="5100" i="1" dirty="0" smtClean="0">
                <a:latin typeface="Times New Roman" pitchFamily="18" charset="0"/>
                <a:cs typeface="Times New Roman" pitchFamily="18" charset="0"/>
              </a:rPr>
              <a:t>transition plan</a:t>
            </a:r>
          </a:p>
          <a:p>
            <a:pPr marL="320040" indent="-320040">
              <a:spcBef>
                <a:spcPts val="0"/>
              </a:spcBef>
              <a:spcAft>
                <a:spcPts val="600"/>
              </a:spcAft>
              <a:buFont typeface="Arial" pitchFamily="34" charset="0"/>
              <a:buChar char="•"/>
              <a:defRPr/>
            </a:pPr>
            <a:r>
              <a:rPr lang="en-US" sz="5100" dirty="0" smtClean="0">
                <a:latin typeface="Times New Roman" pitchFamily="18" charset="0"/>
                <a:cs typeface="Times New Roman" pitchFamily="18" charset="0"/>
              </a:rPr>
              <a:t>2010-2014 – Oklahoma State Department of Education assists districts in transition</a:t>
            </a:r>
          </a:p>
          <a:p>
            <a:pPr marL="320040" indent="-320040">
              <a:spcBef>
                <a:spcPts val="0"/>
              </a:spcBef>
              <a:spcAft>
                <a:spcPts val="600"/>
              </a:spcAft>
              <a:buFont typeface="Arial" pitchFamily="34" charset="0"/>
              <a:buChar char="•"/>
              <a:defRPr/>
            </a:pPr>
            <a:r>
              <a:rPr lang="en-US" sz="5100" dirty="0" smtClean="0">
                <a:latin typeface="Times New Roman" pitchFamily="18" charset="0"/>
                <a:cs typeface="Times New Roman" pitchFamily="18" charset="0"/>
              </a:rPr>
              <a:t>2014-2015 – Full implementation of Common Core State Standards</a:t>
            </a: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Timeline</a:t>
            </a:r>
            <a:endParaRPr lang="en-US" dirty="0"/>
          </a:p>
        </p:txBody>
      </p:sp>
      <p:sp>
        <p:nvSpPr>
          <p:cNvPr id="4" name="Content Placeholder 3"/>
          <p:cNvSpPr>
            <a:spLocks noGrp="1"/>
          </p:cNvSpPr>
          <p:nvPr>
            <p:ph idx="1"/>
          </p:nvPr>
        </p:nvSpPr>
        <p:spPr>
          <a:xfrm>
            <a:off x="457200" y="1177637"/>
            <a:ext cx="8229600" cy="4350328"/>
          </a:xfrm>
        </p:spPr>
        <p:txBody>
          <a:bodyPr>
            <a:normAutofit/>
          </a:bodyPr>
          <a:lstStyle/>
          <a:p>
            <a:pPr marL="0" lvl="0" indent="0">
              <a:lnSpc>
                <a:spcPct val="80000"/>
              </a:lnSpc>
              <a:buNone/>
            </a:pPr>
            <a:endParaRPr lang="en-US" dirty="0" smtClean="0">
              <a:latin typeface="Times New Roman" pitchFamily="18" charset="0"/>
              <a:cs typeface="Times New Roman" pitchFamily="18" charset="0"/>
            </a:endParaRPr>
          </a:p>
          <a:p>
            <a:pPr>
              <a:buNone/>
            </a:pPr>
            <a:r>
              <a:rPr lang="en-US" dirty="0" smtClean="0"/>
              <a:t>	</a:t>
            </a:r>
            <a:endParaRPr lang="en-US" sz="4800" dirty="0" smtClean="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44</a:t>
            </a:fld>
            <a:endParaRPr lang="en-US" dirty="0"/>
          </a:p>
        </p:txBody>
      </p:sp>
      <p:cxnSp>
        <p:nvCxnSpPr>
          <p:cNvPr id="8" name="Straight Arrow Connector 7"/>
          <p:cNvCxnSpPr/>
          <p:nvPr/>
        </p:nvCxnSpPr>
        <p:spPr>
          <a:xfrm>
            <a:off x="457200" y="3746810"/>
            <a:ext cx="8229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1177637"/>
            <a:ext cx="2274841" cy="1938992"/>
          </a:xfrm>
          <a:prstGeom prst="rect">
            <a:avLst/>
          </a:prstGeom>
          <a:noFill/>
        </p:spPr>
        <p:txBody>
          <a:bodyPr wrap="square" rtlCol="0">
            <a:spAutoFit/>
          </a:bodyPr>
          <a:lstStyle/>
          <a:p>
            <a:pPr algn="ctr" fontAlgn="auto">
              <a:spcBef>
                <a:spcPts val="0"/>
              </a:spcBef>
              <a:spcAft>
                <a:spcPts val="0"/>
              </a:spcAft>
              <a:buClr>
                <a:srgbClr val="FFFFFF"/>
              </a:buClr>
              <a:buSzPct val="70000"/>
              <a:defRPr/>
            </a:pPr>
            <a:r>
              <a:rPr lang="en-US" sz="2400" b="1" spc="50" dirty="0" smtClean="0">
                <a:ln w="11430"/>
              </a:rPr>
              <a:t>State Board Adopts Common Core State Standards</a:t>
            </a:r>
          </a:p>
          <a:p>
            <a:pPr algn="ctr" fontAlgn="auto">
              <a:spcBef>
                <a:spcPts val="0"/>
              </a:spcBef>
              <a:spcAft>
                <a:spcPts val="0"/>
              </a:spcAft>
              <a:buClr>
                <a:srgbClr val="FFFFFF"/>
              </a:buClr>
              <a:buSzPct val="70000"/>
              <a:defRPr/>
            </a:pP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June, 2010</a:t>
            </a:r>
            <a:endParaRPr lang="en-US" dirty="0"/>
          </a:p>
        </p:txBody>
      </p:sp>
      <p:sp>
        <p:nvSpPr>
          <p:cNvPr id="13" name="TextBox 12"/>
          <p:cNvSpPr txBox="1"/>
          <p:nvPr/>
        </p:nvSpPr>
        <p:spPr>
          <a:xfrm>
            <a:off x="457200" y="4237463"/>
            <a:ext cx="1304693" cy="800219"/>
          </a:xfrm>
          <a:prstGeom prst="rect">
            <a:avLst/>
          </a:prstGeom>
          <a:noFill/>
        </p:spPr>
        <p:txBody>
          <a:bodyPr wrap="square" rtlCol="0">
            <a:sp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2010</a:t>
            </a:r>
          </a:p>
          <a:p>
            <a:endParaRPr lang="en-US" dirty="0"/>
          </a:p>
        </p:txBody>
      </p:sp>
      <p:sp>
        <p:nvSpPr>
          <p:cNvPr id="14" name="TextBox 13"/>
          <p:cNvSpPr txBox="1"/>
          <p:nvPr/>
        </p:nvSpPr>
        <p:spPr>
          <a:xfrm>
            <a:off x="2029521" y="4237463"/>
            <a:ext cx="1405053" cy="800219"/>
          </a:xfrm>
          <a:prstGeom prst="rect">
            <a:avLst/>
          </a:prstGeom>
          <a:noFill/>
        </p:spPr>
        <p:txBody>
          <a:bodyPr wrap="square" rtlCol="0">
            <a:sp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2011</a:t>
            </a:r>
          </a:p>
          <a:p>
            <a:endParaRPr lang="en-US" dirty="0"/>
          </a:p>
        </p:txBody>
      </p:sp>
      <p:sp>
        <p:nvSpPr>
          <p:cNvPr id="15" name="TextBox 14"/>
          <p:cNvSpPr txBox="1"/>
          <p:nvPr/>
        </p:nvSpPr>
        <p:spPr>
          <a:xfrm>
            <a:off x="3791415" y="4237463"/>
            <a:ext cx="1048214" cy="800219"/>
          </a:xfrm>
          <a:prstGeom prst="rect">
            <a:avLst/>
          </a:prstGeom>
          <a:noFill/>
        </p:spPr>
        <p:txBody>
          <a:bodyPr wrap="square" rtlCol="0">
            <a:sp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2012</a:t>
            </a:r>
          </a:p>
          <a:p>
            <a:endParaRPr lang="en-US" dirty="0"/>
          </a:p>
        </p:txBody>
      </p:sp>
      <p:sp>
        <p:nvSpPr>
          <p:cNvPr id="16" name="TextBox 15"/>
          <p:cNvSpPr txBox="1"/>
          <p:nvPr/>
        </p:nvSpPr>
        <p:spPr>
          <a:xfrm>
            <a:off x="5508702" y="4237463"/>
            <a:ext cx="1044498" cy="800219"/>
          </a:xfrm>
          <a:prstGeom prst="rect">
            <a:avLst/>
          </a:prstGeom>
          <a:noFill/>
        </p:spPr>
        <p:txBody>
          <a:bodyPr wrap="square" rtlCol="0">
            <a:sp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2013</a:t>
            </a:r>
          </a:p>
          <a:p>
            <a:endParaRPr lang="en-US" dirty="0"/>
          </a:p>
        </p:txBody>
      </p:sp>
      <p:sp>
        <p:nvSpPr>
          <p:cNvPr id="17" name="TextBox 16"/>
          <p:cNvSpPr txBox="1"/>
          <p:nvPr/>
        </p:nvSpPr>
        <p:spPr>
          <a:xfrm>
            <a:off x="7159083" y="4237464"/>
            <a:ext cx="1070517" cy="800219"/>
          </a:xfrm>
          <a:prstGeom prst="rect">
            <a:avLst/>
          </a:prstGeom>
          <a:noFill/>
        </p:spPr>
        <p:txBody>
          <a:bodyPr wrap="square" rtlCol="0">
            <a:sp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2014</a:t>
            </a:r>
          </a:p>
          <a:p>
            <a:endParaRPr lang="en-US" dirty="0"/>
          </a:p>
        </p:txBody>
      </p:sp>
      <p:sp>
        <p:nvSpPr>
          <p:cNvPr id="18" name="TextBox 17"/>
          <p:cNvSpPr txBox="1"/>
          <p:nvPr/>
        </p:nvSpPr>
        <p:spPr>
          <a:xfrm>
            <a:off x="3144644" y="1417638"/>
            <a:ext cx="2639258" cy="2708434"/>
          </a:xfrm>
          <a:prstGeom prst="rect">
            <a:avLst/>
          </a:prstGeom>
          <a:noFill/>
        </p:spPr>
        <p:txBody>
          <a:bodyPr wrap="square" rtlCol="0">
            <a:spAutoFit/>
          </a:bodyPr>
          <a:lstStyle/>
          <a:p>
            <a:pPr algn="ctr" fontAlgn="auto">
              <a:spcBef>
                <a:spcPts val="0"/>
              </a:spcBef>
              <a:spcAft>
                <a:spcPts val="0"/>
              </a:spcAft>
              <a:buSzPct val="70000"/>
              <a:defRPr/>
            </a:pPr>
            <a:r>
              <a:rPr lang="en-US" sz="2400" b="1" spc="50" dirty="0" smtClean="0">
                <a:ln w="11430"/>
              </a:rPr>
              <a:t>Transition:</a:t>
            </a:r>
          </a:p>
          <a:p>
            <a:pPr indent="274320" fontAlgn="auto">
              <a:spcBef>
                <a:spcPts val="0"/>
              </a:spcBef>
              <a:spcAft>
                <a:spcPts val="0"/>
              </a:spcAft>
              <a:buSzPct val="86000"/>
              <a:buFont typeface="Arial" pitchFamily="34" charset="0"/>
              <a:buChar char="•"/>
              <a:defRPr/>
            </a:pPr>
            <a:r>
              <a:rPr lang="en-US" sz="2000" b="1" spc="50" dirty="0" smtClean="0">
                <a:ln w="11430"/>
              </a:rPr>
              <a:t>Teacher development</a:t>
            </a:r>
          </a:p>
          <a:p>
            <a:pPr indent="274320" fontAlgn="auto">
              <a:spcBef>
                <a:spcPts val="0"/>
              </a:spcBef>
              <a:spcAft>
                <a:spcPts val="0"/>
              </a:spcAft>
              <a:buSzPct val="86000"/>
              <a:buFont typeface="Arial" pitchFamily="34" charset="0"/>
              <a:buChar char="•"/>
              <a:defRPr/>
            </a:pPr>
            <a:r>
              <a:rPr lang="en-US" sz="2000" b="1" spc="50" dirty="0" smtClean="0">
                <a:ln w="11430"/>
              </a:rPr>
              <a:t>Local  curriculum revision</a:t>
            </a:r>
          </a:p>
          <a:p>
            <a:pPr indent="274320" fontAlgn="auto">
              <a:spcBef>
                <a:spcPts val="0"/>
              </a:spcBef>
              <a:spcAft>
                <a:spcPts val="0"/>
              </a:spcAft>
              <a:buSzPct val="86000"/>
              <a:buFont typeface="Arial" pitchFamily="34" charset="0"/>
              <a:buChar char="•"/>
              <a:defRPr/>
            </a:pPr>
            <a:r>
              <a:rPr lang="en-US" sz="2000" b="1" spc="50" dirty="0" smtClean="0">
                <a:ln w="11430"/>
              </a:rPr>
              <a:t>Test development</a:t>
            </a:r>
            <a:endParaRPr lang="en-US" sz="2400" b="1" spc="50" dirty="0" smtClean="0">
              <a:ln w="11430"/>
            </a:endParaRPr>
          </a:p>
          <a:p>
            <a:pPr algn="ctr" fontAlgn="auto">
              <a:spcBef>
                <a:spcPts val="0"/>
              </a:spcBef>
              <a:spcAft>
                <a:spcPts val="0"/>
              </a:spcAft>
              <a:buClr>
                <a:srgbClr val="FFFFFF"/>
              </a:buClr>
              <a:buSzPct val="70000"/>
              <a:defRPr/>
            </a:pP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2010 - 2014</a:t>
            </a:r>
          </a:p>
          <a:p>
            <a:endParaRPr lang="en-US" dirty="0"/>
          </a:p>
        </p:txBody>
      </p:sp>
      <p:sp>
        <p:nvSpPr>
          <p:cNvPr id="20" name="TextBox 19"/>
          <p:cNvSpPr txBox="1"/>
          <p:nvPr/>
        </p:nvSpPr>
        <p:spPr>
          <a:xfrm>
            <a:off x="6060321" y="1417639"/>
            <a:ext cx="2382255" cy="1538883"/>
          </a:xfrm>
          <a:prstGeom prst="rect">
            <a:avLst/>
          </a:prstGeom>
          <a:noFill/>
        </p:spPr>
        <p:txBody>
          <a:bodyPr wrap="square" rtlCol="0">
            <a:spAutoFit/>
          </a:bodyPr>
          <a:lstStyle/>
          <a:p>
            <a:pPr algn="ctr" fontAlgn="auto">
              <a:spcBef>
                <a:spcPts val="0"/>
              </a:spcBef>
              <a:spcAft>
                <a:spcPts val="0"/>
              </a:spcAft>
              <a:buClr>
                <a:srgbClr val="FFFFFF"/>
              </a:buClr>
              <a:buSzPct val="70000"/>
              <a:defRPr/>
            </a:pPr>
            <a:r>
              <a:rPr lang="en-US" sz="2400" b="1" spc="50" dirty="0" smtClean="0">
                <a:ln w="11430"/>
              </a:rPr>
              <a:t>Transition Complete</a:t>
            </a:r>
          </a:p>
          <a:p>
            <a:pPr algn="ctr" fontAlgn="auto">
              <a:spcBef>
                <a:spcPts val="0"/>
              </a:spcBef>
              <a:spcAft>
                <a:spcPts val="0"/>
              </a:spcAft>
              <a:buClr>
                <a:srgbClr val="FFFFFF"/>
              </a:buClr>
              <a:buSzPct val="70000"/>
              <a:defRPr/>
            </a:pP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June, 2014</a:t>
            </a:r>
          </a:p>
          <a:p>
            <a:endParaRPr lang="en-US" dirty="0"/>
          </a:p>
        </p:txBody>
      </p:sp>
      <p:cxnSp>
        <p:nvCxnSpPr>
          <p:cNvPr id="22" name="Straight Connector 21"/>
          <p:cNvCxnSpPr>
            <a:stCxn id="12" idx="2"/>
          </p:cNvCxnSpPr>
          <p:nvPr/>
        </p:nvCxnSpPr>
        <p:spPr>
          <a:xfrm flipH="1">
            <a:off x="1226635" y="3116629"/>
            <a:ext cx="367986" cy="630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159083" y="2693698"/>
            <a:ext cx="512956" cy="105311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Check Your Understanding</a:t>
            </a:r>
            <a:endParaRPr lang="en-US" dirty="0"/>
          </a:p>
        </p:txBody>
      </p:sp>
      <p:sp>
        <p:nvSpPr>
          <p:cNvPr id="4" name="Content Placeholder 3"/>
          <p:cNvSpPr>
            <a:spLocks noGrp="1"/>
          </p:cNvSpPr>
          <p:nvPr>
            <p:ph idx="1"/>
          </p:nvPr>
        </p:nvSpPr>
        <p:spPr>
          <a:xfrm>
            <a:off x="457200" y="1784195"/>
            <a:ext cx="8229600" cy="3286570"/>
          </a:xfrm>
        </p:spPr>
        <p:txBody>
          <a:bodyPr>
            <a:normAutofit/>
          </a:bodyPr>
          <a:lstStyle/>
          <a:p>
            <a:pPr marL="0" lvl="0" indent="0">
              <a:lnSpc>
                <a:spcPct val="80000"/>
              </a:lnSpc>
              <a:buNone/>
            </a:pPr>
            <a:r>
              <a:rPr lang="en-US" sz="4400" dirty="0" smtClean="0">
                <a:latin typeface="Times New Roman" pitchFamily="18" charset="0"/>
                <a:cs typeface="Times New Roman" pitchFamily="18" charset="0"/>
              </a:rPr>
              <a:t>Take a few minutes to rate yourself again on the Concept Check Sheet you used to rate your self at the beginning of this presentation</a:t>
            </a:r>
            <a:r>
              <a:rPr lang="en-US" sz="4400" i="1" dirty="0" smtClean="0">
                <a:latin typeface="Times New Roman" pitchFamily="18" charset="0"/>
                <a:cs typeface="Times New Roman" pitchFamily="18" charset="0"/>
              </a:rPr>
              <a:t>.</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 America </a:t>
            </a:r>
            <a:endParaRPr lang="en-US" dirty="0"/>
          </a:p>
        </p:txBody>
      </p:sp>
      <p:sp>
        <p:nvSpPr>
          <p:cNvPr id="4" name="Content Placeholder 3"/>
          <p:cNvSpPr>
            <a:spLocks noGrp="1"/>
          </p:cNvSpPr>
          <p:nvPr>
            <p:ph idx="1"/>
          </p:nvPr>
        </p:nvSpPr>
        <p:spPr>
          <a:xfrm>
            <a:off x="457200" y="1219201"/>
            <a:ext cx="8229600" cy="3851564"/>
          </a:xfrm>
        </p:spPr>
        <p:txBody>
          <a:bodyPr>
            <a:normAutofit/>
          </a:bodyPr>
          <a:lstStyle/>
          <a:p>
            <a:pPr marL="0" lvl="0" indent="0" algn="ctr">
              <a:lnSpc>
                <a:spcPct val="80000"/>
              </a:lnSpc>
              <a:buNone/>
            </a:pPr>
            <a:r>
              <a:rPr lang="en-US" sz="4400" i="1" dirty="0" smtClean="0">
                <a:latin typeface="Times New Roman" pitchFamily="18" charset="0"/>
                <a:cs typeface="Times New Roman" pitchFamily="18" charset="0"/>
              </a:rPr>
              <a:t>Educate and inform the whole mass of the people... They are the only sure reliance for the preservation of our liberty. </a:t>
            </a:r>
          </a:p>
          <a:p>
            <a:pPr marL="0" lvl="0" indent="0" algn="ctr">
              <a:lnSpc>
                <a:spcPct val="80000"/>
              </a:lnSpc>
              <a:buNone/>
            </a:pPr>
            <a:endParaRPr lang="en-US" sz="4400" i="1" dirty="0" smtClean="0">
              <a:latin typeface="Times New Roman" pitchFamily="18" charset="0"/>
              <a:cs typeface="Times New Roman" pitchFamily="18" charset="0"/>
            </a:endParaRPr>
          </a:p>
          <a:p>
            <a:pPr marL="0" lvl="0" indent="0" algn="ctr">
              <a:lnSpc>
                <a:spcPct val="80000"/>
              </a:lnSpc>
              <a:buNone/>
            </a:pPr>
            <a:r>
              <a:rPr lang="en-US" sz="4400" i="1" dirty="0" smtClean="0">
                <a:latin typeface="Times New Roman" pitchFamily="18" charset="0"/>
                <a:cs typeface="Times New Roman" pitchFamily="18" charset="0"/>
              </a:rPr>
              <a:t>Thomas Jefferson</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a:xfrm>
            <a:off x="457200" y="1219201"/>
            <a:ext cx="8229600" cy="3851564"/>
          </a:xfrm>
        </p:spPr>
        <p:txBody>
          <a:bodyPr>
            <a:normAutofit/>
          </a:bodyPr>
          <a:lstStyle/>
          <a:p>
            <a:pPr marL="0" lvl="0" indent="0" algn="ctr">
              <a:lnSpc>
                <a:spcPct val="80000"/>
              </a:lnSpc>
              <a:buNone/>
            </a:pPr>
            <a:endParaRPr lang="en-US" sz="4400" dirty="0" smtClean="0">
              <a:latin typeface="Times New Roman" pitchFamily="18" charset="0"/>
              <a:cs typeface="Times New Roman" pitchFamily="18" charset="0"/>
            </a:endParaRPr>
          </a:p>
          <a:p>
            <a:pPr marL="0" lvl="0" indent="0" algn="ctr">
              <a:lnSpc>
                <a:spcPct val="80000"/>
              </a:lnSpc>
              <a:buNone/>
            </a:pPr>
            <a:r>
              <a:rPr lang="en-US" sz="4400" dirty="0" smtClean="0">
                <a:latin typeface="Times New Roman" pitchFamily="18" charset="0"/>
                <a:cs typeface="Times New Roman" pitchFamily="18" charset="0"/>
              </a:rPr>
              <a:t>Please fill out your evaluations – we value your feedback!</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47</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Education in America </a:t>
            </a:r>
            <a:endParaRPr lang="en-US" dirty="0"/>
          </a:p>
        </p:txBody>
      </p:sp>
      <p:sp>
        <p:nvSpPr>
          <p:cNvPr id="4" name="Content Placeholder 3"/>
          <p:cNvSpPr>
            <a:spLocks noGrp="1"/>
          </p:cNvSpPr>
          <p:nvPr>
            <p:ph idx="1"/>
          </p:nvPr>
        </p:nvSpPr>
        <p:spPr>
          <a:xfrm>
            <a:off x="457200" y="1219201"/>
            <a:ext cx="8229600" cy="3851564"/>
          </a:xfrm>
        </p:spPr>
        <p:txBody>
          <a:bodyPr/>
          <a:lstStyle/>
          <a:p>
            <a:pPr marL="0" lvl="0" indent="0" algn="ctr">
              <a:lnSpc>
                <a:spcPct val="80000"/>
              </a:lnSpc>
              <a:buNone/>
            </a:pPr>
            <a:endParaRPr lang="en-US" dirty="0" smtClean="0">
              <a:latin typeface="Times New Roman" pitchFamily="18" charset="0"/>
              <a:cs typeface="Times New Roman" pitchFamily="18" charset="0"/>
            </a:endParaRPr>
          </a:p>
          <a:p>
            <a:pPr marL="0" lvl="0" indent="0" algn="ctr">
              <a:lnSpc>
                <a:spcPct val="80000"/>
              </a:lnSpc>
              <a:buNone/>
            </a:pPr>
            <a:r>
              <a:rPr lang="en-US" sz="4800" i="1" dirty="0" smtClean="0">
                <a:latin typeface="Times New Roman" pitchFamily="18" charset="0"/>
                <a:cs typeface="Times New Roman" pitchFamily="18" charset="0"/>
              </a:rPr>
              <a:t>What is the purpose of public education in 21</a:t>
            </a:r>
            <a:r>
              <a:rPr lang="en-US" sz="4800" i="1" baseline="30000" dirty="0" smtClean="0">
                <a:latin typeface="Times New Roman" pitchFamily="18" charset="0"/>
                <a:cs typeface="Times New Roman" pitchFamily="18" charset="0"/>
              </a:rPr>
              <a:t>st</a:t>
            </a:r>
            <a:r>
              <a:rPr lang="en-US" sz="4800" i="1" dirty="0" smtClean="0">
                <a:latin typeface="Times New Roman" pitchFamily="18" charset="0"/>
                <a:cs typeface="Times New Roman" pitchFamily="18" charset="0"/>
              </a:rPr>
              <a:t> century America? </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Education in America </a:t>
            </a:r>
            <a:endParaRPr lang="en-US" dirty="0"/>
          </a:p>
        </p:txBody>
      </p:sp>
      <p:sp>
        <p:nvSpPr>
          <p:cNvPr id="4" name="Content Placeholder 3"/>
          <p:cNvSpPr>
            <a:spLocks noGrp="1"/>
          </p:cNvSpPr>
          <p:nvPr>
            <p:ph idx="1"/>
          </p:nvPr>
        </p:nvSpPr>
        <p:spPr>
          <a:xfrm>
            <a:off x="457200" y="1219201"/>
            <a:ext cx="8229600" cy="3851564"/>
          </a:xfrm>
        </p:spPr>
        <p:txBody>
          <a:bodyPr>
            <a:normAutofit/>
          </a:bodyPr>
          <a:lstStyle/>
          <a:p>
            <a:pPr marL="0" lvl="0" indent="0">
              <a:lnSpc>
                <a:spcPct val="80000"/>
              </a:lnSpc>
              <a:buNone/>
            </a:pPr>
            <a:r>
              <a:rPr lang="en-US" sz="4000" dirty="0" smtClean="0">
                <a:latin typeface="Times New Roman" pitchFamily="18" charset="0"/>
                <a:cs typeface="Times New Roman" pitchFamily="18" charset="0"/>
              </a:rPr>
              <a:t>Creating  graduates who are – </a:t>
            </a:r>
          </a:p>
          <a:p>
            <a:pPr marL="0" lvl="0" indent="0">
              <a:lnSpc>
                <a:spcPct val="80000"/>
              </a:lnSpc>
              <a:buFont typeface="Arial" pitchFamily="34" charset="0"/>
              <a:buChar char="•"/>
            </a:pPr>
            <a:r>
              <a:rPr lang="en-US" sz="4000" dirty="0" smtClean="0">
                <a:latin typeface="Times New Roman" pitchFamily="18" charset="0"/>
                <a:cs typeface="Times New Roman" pitchFamily="18" charset="0"/>
              </a:rPr>
              <a:t>Ready to enter college</a:t>
            </a:r>
          </a:p>
          <a:p>
            <a:pPr marL="0" lvl="0" indent="0">
              <a:lnSpc>
                <a:spcPct val="80000"/>
              </a:lnSpc>
              <a:buFont typeface="Arial" pitchFamily="34" charset="0"/>
              <a:buChar char="•"/>
            </a:pPr>
            <a:r>
              <a:rPr lang="en-US" sz="4000" dirty="0" smtClean="0">
                <a:latin typeface="Times New Roman" pitchFamily="18" charset="0"/>
                <a:cs typeface="Times New Roman" pitchFamily="18" charset="0"/>
              </a:rPr>
              <a:t>Ready to enter workforce training </a:t>
            </a:r>
          </a:p>
          <a:p>
            <a:pPr marL="0" lvl="0" indent="0">
              <a:lnSpc>
                <a:spcPct val="80000"/>
              </a:lnSpc>
              <a:buFont typeface="Arial" pitchFamily="34" charset="0"/>
              <a:buChar char="•"/>
            </a:pPr>
            <a:r>
              <a:rPr lang="en-US" sz="4000" dirty="0" smtClean="0">
                <a:latin typeface="Times New Roman" pitchFamily="18" charset="0"/>
                <a:cs typeface="Times New Roman" pitchFamily="18" charset="0"/>
              </a:rPr>
              <a:t>Ready to be informed</a:t>
            </a:r>
            <a:r>
              <a:rPr lang="en-US"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contributing 	citizens</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Know What We Want, How Do We Get There?</a:t>
            </a:r>
            <a:endParaRPr lang="en-US" dirty="0"/>
          </a:p>
        </p:txBody>
      </p:sp>
      <p:sp>
        <p:nvSpPr>
          <p:cNvPr id="4" name="Content Placeholder 3"/>
          <p:cNvSpPr>
            <a:spLocks noGrp="1"/>
          </p:cNvSpPr>
          <p:nvPr>
            <p:ph idx="1"/>
          </p:nvPr>
        </p:nvSpPr>
        <p:spPr>
          <a:xfrm>
            <a:off x="457200" y="1219201"/>
            <a:ext cx="8229600" cy="3851564"/>
          </a:xfrm>
        </p:spPr>
        <p:txBody>
          <a:bodyPr/>
          <a:lstStyle/>
          <a:p>
            <a:pPr marL="0" lvl="0" indent="0">
              <a:lnSpc>
                <a:spcPct val="80000"/>
              </a:lnSpc>
              <a:buNone/>
            </a:pPr>
            <a:endParaRPr lang="en-US" dirty="0" smtClean="0">
              <a:latin typeface="Times New Roman" pitchFamily="18" charset="0"/>
              <a:cs typeface="Times New Roman" pitchFamily="18" charset="0"/>
            </a:endParaRPr>
          </a:p>
          <a:p>
            <a:pPr marL="0" lvl="0" indent="0">
              <a:lnSpc>
                <a:spcPct val="80000"/>
              </a:lnSpc>
              <a:buNone/>
            </a:pPr>
            <a:r>
              <a:rPr lang="en-US" dirty="0" smtClean="0">
                <a:latin typeface="Times New Roman" pitchFamily="18" charset="0"/>
                <a:cs typeface="Times New Roman" pitchFamily="18" charset="0"/>
              </a:rPr>
              <a:t>Given our purposes for education in the 21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century, WHAT do we want classrooms to look like in the future? </a:t>
            </a:r>
          </a:p>
          <a:p>
            <a:pPr marL="0" lvl="0" indent="0">
              <a:lnSpc>
                <a:spcPct val="80000"/>
              </a:lnSpc>
              <a:buNone/>
            </a:pPr>
            <a:endParaRPr lang="en-US" dirty="0" smtClean="0">
              <a:latin typeface="Times New Roman" pitchFamily="18" charset="0"/>
              <a:cs typeface="Times New Roman" pitchFamily="18" charset="0"/>
            </a:endParaRPr>
          </a:p>
          <a:p>
            <a:pPr marL="0" lvl="0" indent="0">
              <a:lnSpc>
                <a:spcPct val="80000"/>
              </a:lnSpc>
              <a:buNone/>
            </a:pPr>
            <a:r>
              <a:rPr lang="en-US" dirty="0" smtClean="0">
                <a:latin typeface="Times New Roman" pitchFamily="18" charset="0"/>
                <a:cs typeface="Times New Roman" pitchFamily="18" charset="0"/>
              </a:rPr>
              <a:t>When we know what we want classrooms to look like, HOW will we get there? </a:t>
            </a: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Core Strategy</a:t>
            </a:r>
            <a:endParaRPr lang="en-US" dirty="0"/>
          </a:p>
        </p:txBody>
      </p:sp>
      <p:sp>
        <p:nvSpPr>
          <p:cNvPr id="4" name="Content Placeholder 3"/>
          <p:cNvSpPr>
            <a:spLocks noGrp="1"/>
          </p:cNvSpPr>
          <p:nvPr>
            <p:ph idx="1"/>
          </p:nvPr>
        </p:nvSpPr>
        <p:spPr>
          <a:xfrm>
            <a:off x="457200" y="1219201"/>
            <a:ext cx="8229600" cy="3851564"/>
          </a:xfrm>
        </p:spPr>
        <p:txBody>
          <a:bodyPr/>
          <a:lstStyle/>
          <a:p>
            <a:pPr marL="0" indent="0">
              <a:lnSpc>
                <a:spcPct val="80000"/>
              </a:lnSpc>
              <a:buNone/>
            </a:pPr>
            <a:r>
              <a:rPr lang="en-US" dirty="0" smtClean="0">
                <a:latin typeface="Times New Roman" pitchFamily="18" charset="0"/>
                <a:cs typeface="Times New Roman" pitchFamily="18" charset="0"/>
              </a:rPr>
              <a:t>Common Core standards define the knowledge and skills students should have within their K-12 education careers so that they will graduate high school able to succeed in entry-level, credit-bearing academic college courses and in workforce training programs.</a:t>
            </a:r>
          </a:p>
          <a:p>
            <a:pPr marL="0" indent="0">
              <a:lnSpc>
                <a:spcPct val="80000"/>
              </a:lnSpc>
              <a:buNone/>
            </a:pPr>
            <a:r>
              <a:rPr lang="en-US" dirty="0" smtClean="0">
                <a:solidFill>
                  <a:schemeClr val="accent3"/>
                </a:solidFill>
                <a:latin typeface="Times New Roman" pitchFamily="18" charset="0"/>
                <a:cs typeface="Times New Roman" pitchFamily="18" charset="0"/>
              </a:rPr>
              <a:t>	</a:t>
            </a:r>
            <a:r>
              <a:rPr lang="en-US" i="1" dirty="0" smtClean="0">
                <a:latin typeface="Times New Roman" pitchFamily="18" charset="0"/>
                <a:cs typeface="Times New Roman" pitchFamily="18" charset="0"/>
              </a:rPr>
              <a:t>National Governors Association &amp; Chief State 	School Officers, 2010</a:t>
            </a:r>
          </a:p>
          <a:p>
            <a:pPr marL="0" lvl="0" indent="0">
              <a:lnSpc>
                <a:spcPct val="80000"/>
              </a:lnSpc>
              <a:buNone/>
            </a:pPr>
            <a:endParaRPr lang="en-US" dirty="0" smtClean="0">
              <a:latin typeface="Times New Roman" pitchFamily="18" charset="0"/>
              <a:cs typeface="Times New Roman" pitchFamily="18" charset="0"/>
            </a:endParaRPr>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CCSS History</a:t>
            </a:r>
            <a:endParaRPr lang="en-US" dirty="0"/>
          </a:p>
        </p:txBody>
      </p:sp>
      <p:sp>
        <p:nvSpPr>
          <p:cNvPr id="4" name="Content Placeholder 3"/>
          <p:cNvSpPr>
            <a:spLocks noGrp="1"/>
          </p:cNvSpPr>
          <p:nvPr>
            <p:ph idx="1"/>
          </p:nvPr>
        </p:nvSpPr>
        <p:spPr>
          <a:xfrm>
            <a:off x="457200" y="1191492"/>
            <a:ext cx="8229600" cy="3837708"/>
          </a:xfrm>
        </p:spPr>
        <p:txBody>
          <a:bodyPr/>
          <a:lstStyle/>
          <a:p>
            <a:pPr marL="0" lvl="0" indent="0">
              <a:lnSpc>
                <a:spcPct val="80000"/>
              </a:lnSpc>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State-led, beginning in September, 2009</a:t>
            </a:r>
          </a:p>
          <a:p>
            <a:r>
              <a:rPr lang="en-US" dirty="0" smtClean="0">
                <a:latin typeface="Times New Roman" pitchFamily="18" charset="0"/>
                <a:cs typeface="Times New Roman" pitchFamily="18" charset="0"/>
              </a:rPr>
              <a:t>Coordinated by:</a:t>
            </a:r>
          </a:p>
          <a:p>
            <a:pPr lvl="1"/>
            <a:r>
              <a:rPr lang="en-US" dirty="0" smtClean="0">
                <a:latin typeface="Times New Roman" pitchFamily="18" charset="0"/>
                <a:cs typeface="Times New Roman" pitchFamily="18" charset="0"/>
              </a:rPr>
              <a:t>National Governors Association (NGA) Center for Best Practices</a:t>
            </a:r>
          </a:p>
          <a:p>
            <a:pPr lvl="1"/>
            <a:r>
              <a:rPr lang="en-US" dirty="0" smtClean="0">
                <a:latin typeface="Times New Roman" pitchFamily="18" charset="0"/>
                <a:cs typeface="Times New Roman" pitchFamily="18" charset="0"/>
              </a:rPr>
              <a:t>Council of Chief State School Officers (CCSSO)</a:t>
            </a:r>
          </a:p>
          <a:p>
            <a:endParaRPr lang="en-US" dirty="0"/>
          </a:p>
        </p:txBody>
      </p:sp>
      <p:pic>
        <p:nvPicPr>
          <p:cNvPr id="5" name="Picture 4" descr="REACH ppt bottom.jpg"/>
          <p:cNvPicPr>
            <a:picLocks noChangeAspect="1"/>
          </p:cNvPicPr>
          <p:nvPr/>
        </p:nvPicPr>
        <p:blipFill>
          <a:blip r:embed="rId3"/>
          <a:stretch>
            <a:fillRect/>
          </a:stretch>
        </p:blipFill>
        <p:spPr>
          <a:xfrm>
            <a:off x="0" y="5527964"/>
            <a:ext cx="9144000" cy="1330036"/>
          </a:xfrm>
          <a:prstGeom prst="rect">
            <a:avLst/>
          </a:prstGeom>
        </p:spPr>
      </p:pic>
      <p:sp>
        <p:nvSpPr>
          <p:cNvPr id="6" name="Slide Number Placeholder 5"/>
          <p:cNvSpPr>
            <a:spLocks noGrp="1"/>
          </p:cNvSpPr>
          <p:nvPr>
            <p:ph type="sldNum" sz="quarter" idx="12"/>
          </p:nvPr>
        </p:nvSpPr>
        <p:spPr/>
        <p:txBody>
          <a:bodyPr/>
          <a:lstStyle/>
          <a:p>
            <a:fld id="{031060FC-E52F-B84C-8F96-EF93C7C13B47}"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3183</TotalTime>
  <Words>4888</Words>
  <Application>Microsoft Office PowerPoint</Application>
  <PresentationFormat>On-screen Show (4:3)</PresentationFormat>
  <Paragraphs>504</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How to Use This Presentation</vt:lpstr>
      <vt:lpstr>Slide 2</vt:lpstr>
      <vt:lpstr>Goals</vt:lpstr>
      <vt:lpstr>Where Do You Stand? </vt:lpstr>
      <vt:lpstr>The Purpose of Education in America </vt:lpstr>
      <vt:lpstr>The Purpose of Education in America </vt:lpstr>
      <vt:lpstr>If We Know What We Want, How Do We Get There?</vt:lpstr>
      <vt:lpstr>The Common Core Strategy</vt:lpstr>
      <vt:lpstr>CCSS History</vt:lpstr>
      <vt:lpstr>CCSS History</vt:lpstr>
      <vt:lpstr>CCSS History</vt:lpstr>
      <vt:lpstr>CCSS Endorsements</vt:lpstr>
      <vt:lpstr>CCSS in Oklahoma</vt:lpstr>
      <vt:lpstr>CCSS in Oklahoma</vt:lpstr>
      <vt:lpstr>CCSS Criteria for Excellence</vt:lpstr>
      <vt:lpstr>CCSS Subjects</vt:lpstr>
      <vt:lpstr>Key Shifts from PASS to CCSS:  English Language Arts</vt:lpstr>
      <vt:lpstr>Secondary Literacy Performance Task Example</vt:lpstr>
      <vt:lpstr>Elementary Literacy Performance Task Example</vt:lpstr>
      <vt:lpstr>Key Shifts from PASS to CCSS:  English Language Arts</vt:lpstr>
      <vt:lpstr> Secondary Literacy Performance Task Example Science, History/Social Studies, Technical Subjects </vt:lpstr>
      <vt:lpstr>Key Shifts for PASS to CCSS: Mathematics</vt:lpstr>
      <vt:lpstr>Key Shifts for PASS to CCSS: Mathematics</vt:lpstr>
      <vt:lpstr>Middle School Mathematics Performance Example</vt:lpstr>
      <vt:lpstr>Middle School Math Example, continued</vt:lpstr>
      <vt:lpstr>Elementary Math Performance Task Example</vt:lpstr>
      <vt:lpstr>CCSS: Reality Check</vt:lpstr>
      <vt:lpstr>CCSS: What Students Know and Show</vt:lpstr>
      <vt:lpstr>CCSS: What Students Know and Show</vt:lpstr>
      <vt:lpstr>CCSS: What Students Know and Show</vt:lpstr>
      <vt:lpstr>CCSS: What Students Know and Show</vt:lpstr>
      <vt:lpstr>CCSS: What Teachers Are Doing</vt:lpstr>
      <vt:lpstr>CCSS: What Teachers Are Doing</vt:lpstr>
      <vt:lpstr>What Teachers Are Doing</vt:lpstr>
      <vt:lpstr>What Teachers Are Doing</vt:lpstr>
      <vt:lpstr>What Parents Can Do</vt:lpstr>
      <vt:lpstr>What Parents Can Do</vt:lpstr>
      <vt:lpstr>What Parents Can Do</vt:lpstr>
      <vt:lpstr>What Parents Can Do</vt:lpstr>
      <vt:lpstr>What Parents Can Do</vt:lpstr>
      <vt:lpstr>What Partners Can Do</vt:lpstr>
      <vt:lpstr>What Partners Can Do</vt:lpstr>
      <vt:lpstr>3-Year Transition Plan</vt:lpstr>
      <vt:lpstr>CCSS Timeline</vt:lpstr>
      <vt:lpstr>CCSS: Check Your Understanding</vt:lpstr>
      <vt:lpstr>Education in America </vt:lpstr>
      <vt:lpstr>Thank You!</vt:lpstr>
    </vt:vector>
  </TitlesOfParts>
  <Company>Oklahoma State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Danker</dc:creator>
  <cp:lastModifiedBy>Teacher</cp:lastModifiedBy>
  <cp:revision>173</cp:revision>
  <dcterms:created xsi:type="dcterms:W3CDTF">2011-08-25T15:51:42Z</dcterms:created>
  <dcterms:modified xsi:type="dcterms:W3CDTF">2011-10-13T16:13:46Z</dcterms:modified>
</cp:coreProperties>
</file>