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3" r:id="rId3"/>
    <p:sldId id="264" r:id="rId4"/>
    <p:sldId id="265" r:id="rId5"/>
    <p:sldId id="266" r:id="rId6"/>
    <p:sldId id="267" r:id="rId7"/>
    <p:sldId id="269" r:id="rId8"/>
    <p:sldId id="271" r:id="rId9"/>
    <p:sldId id="270" r:id="rId10"/>
    <p:sldId id="268" r:id="rId11"/>
    <p:sldId id="262" r:id="rId12"/>
    <p:sldId id="272" r:id="rId13"/>
    <p:sldId id="275" r:id="rId14"/>
    <p:sldId id="276" r:id="rId15"/>
    <p:sldId id="277" r:id="rId16"/>
    <p:sldId id="273" r:id="rId17"/>
    <p:sldId id="274" r:id="rId18"/>
    <p:sldId id="278"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114" d="100"/>
          <a:sy n="114" d="100"/>
        </p:scale>
        <p:origin x="-1470"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4CF54-75E2-4597-A9CF-E50E2D6F0599}" type="doc">
      <dgm:prSet loTypeId="urn:microsoft.com/office/officeart/2005/8/layout/default#2" loCatId="list" qsTypeId="urn:microsoft.com/office/officeart/2005/8/quickstyle/simple1" qsCatId="simple" csTypeId="urn:microsoft.com/office/officeart/2005/8/colors/accent4_2" csCatId="accent4" phldr="1"/>
      <dgm:spPr/>
      <dgm:t>
        <a:bodyPr/>
        <a:lstStyle/>
        <a:p>
          <a:endParaRPr lang="en-US"/>
        </a:p>
      </dgm:t>
    </dgm:pt>
    <dgm:pt modelId="{12F006D2-3BA0-4A9C-982B-4E49A214FA91}">
      <dgm:prSet phldrT="[Text]"/>
      <dgm:spPr>
        <a:solidFill>
          <a:srgbClr val="0091B2"/>
        </a:solidFill>
      </dgm:spPr>
      <dgm:t>
        <a:bodyPr/>
        <a:lstStyle/>
        <a:p>
          <a:r>
            <a:rPr lang="en-US" dirty="0" smtClean="0"/>
            <a:t>Students </a:t>
          </a:r>
          <a:r>
            <a:rPr lang="en-US" b="1" dirty="0" smtClean="0"/>
            <a:t>solve problems involving the major content</a:t>
          </a:r>
          <a:r>
            <a:rPr lang="en-US" b="1" dirty="0" smtClean="0">
              <a:solidFill>
                <a:srgbClr val="8F23B3"/>
              </a:solidFill>
            </a:rPr>
            <a:t>*</a:t>
          </a:r>
          <a:r>
            <a:rPr lang="en-US" b="1" dirty="0" smtClean="0"/>
            <a:t> </a:t>
          </a:r>
          <a:r>
            <a:rPr lang="en-US" dirty="0" smtClean="0"/>
            <a:t>for their grade level with connections to practices </a:t>
          </a:r>
          <a:endParaRPr lang="en-US" dirty="0"/>
        </a:p>
      </dgm:t>
    </dgm:pt>
    <dgm:pt modelId="{06A5455F-68AF-46AC-B799-597452676ABC}" type="parTrans" cxnId="{429A6601-D979-45AE-89D5-113414AAEA74}">
      <dgm:prSet/>
      <dgm:spPr/>
      <dgm:t>
        <a:bodyPr/>
        <a:lstStyle/>
        <a:p>
          <a:endParaRPr lang="en-US"/>
        </a:p>
      </dgm:t>
    </dgm:pt>
    <dgm:pt modelId="{1763502F-9EFA-466C-BFC2-671FBF7EAC79}" type="sibTrans" cxnId="{429A6601-D979-45AE-89D5-113414AAEA74}">
      <dgm:prSet/>
      <dgm:spPr/>
      <dgm:t>
        <a:bodyPr/>
        <a:lstStyle/>
        <a:p>
          <a:endParaRPr lang="en-US"/>
        </a:p>
      </dgm:t>
    </dgm:pt>
    <dgm:pt modelId="{CCB066A4-5AB9-4464-874C-A5F9207C736D}">
      <dgm:prSet phldrT="[Text]"/>
      <dgm:spPr>
        <a:solidFill>
          <a:srgbClr val="0091B2"/>
        </a:solidFill>
      </dgm:spPr>
      <dgm:t>
        <a:bodyPr/>
        <a:lstStyle/>
        <a:p>
          <a:r>
            <a:rPr lang="en-US" dirty="0" smtClean="0"/>
            <a:t>Student </a:t>
          </a:r>
          <a:r>
            <a:rPr lang="en-US" b="1" dirty="0" smtClean="0"/>
            <a:t>demonstrate fluency </a:t>
          </a:r>
          <a:r>
            <a:rPr lang="en-US" dirty="0" smtClean="0"/>
            <a:t>in areas set forth in the Standards for Content in grades 3-6 </a:t>
          </a:r>
          <a:endParaRPr lang="en-US" dirty="0"/>
        </a:p>
      </dgm:t>
    </dgm:pt>
    <dgm:pt modelId="{C6155003-E058-487C-A592-71121B1FDE72}" type="parTrans" cxnId="{2AA892BB-61BB-4E8F-BD1D-99A05938F887}">
      <dgm:prSet/>
      <dgm:spPr/>
      <dgm:t>
        <a:bodyPr/>
        <a:lstStyle/>
        <a:p>
          <a:endParaRPr lang="en-US"/>
        </a:p>
      </dgm:t>
    </dgm:pt>
    <dgm:pt modelId="{F2C07D09-CF1A-45B6-9E39-FAC8E50DF512}" type="sibTrans" cxnId="{2AA892BB-61BB-4E8F-BD1D-99A05938F887}">
      <dgm:prSet/>
      <dgm:spPr/>
      <dgm:t>
        <a:bodyPr/>
        <a:lstStyle/>
        <a:p>
          <a:endParaRPr lang="en-US"/>
        </a:p>
      </dgm:t>
    </dgm:pt>
    <dgm:pt modelId="{CFA746E0-F2DD-405D-8F4E-494900E083C4}">
      <dgm:prSet/>
      <dgm:spPr>
        <a:solidFill>
          <a:srgbClr val="0091B2"/>
        </a:solidFill>
      </dgm:spPr>
      <dgm:t>
        <a:bodyPr/>
        <a:lstStyle/>
        <a:p>
          <a:r>
            <a:rPr lang="en-US" dirty="0" smtClean="0"/>
            <a:t>Students </a:t>
          </a:r>
          <a:r>
            <a:rPr lang="en-US" b="1" dirty="0" smtClean="0"/>
            <a:t>solve problems involving the additional and supporting content</a:t>
          </a:r>
          <a:r>
            <a:rPr lang="en-US" b="1" dirty="0" smtClean="0">
              <a:solidFill>
                <a:srgbClr val="8F23B3"/>
              </a:solidFill>
            </a:rPr>
            <a:t>*</a:t>
          </a:r>
          <a:r>
            <a:rPr lang="en-US" b="1" dirty="0" smtClean="0"/>
            <a:t> </a:t>
          </a:r>
          <a:r>
            <a:rPr lang="en-US" dirty="0" smtClean="0"/>
            <a:t>for their grade level with connections to practices</a:t>
          </a:r>
          <a:endParaRPr lang="en-US" dirty="0"/>
        </a:p>
      </dgm:t>
    </dgm:pt>
    <dgm:pt modelId="{4E338AFF-D3F7-4D54-927A-A8D4F9363B99}" type="parTrans" cxnId="{F81829F2-F80D-431B-8937-2685EDFDCEAD}">
      <dgm:prSet/>
      <dgm:spPr/>
      <dgm:t>
        <a:bodyPr/>
        <a:lstStyle/>
        <a:p>
          <a:endParaRPr lang="en-US"/>
        </a:p>
      </dgm:t>
    </dgm:pt>
    <dgm:pt modelId="{1DE55D3E-D7C2-4453-9149-C632D513A239}" type="sibTrans" cxnId="{F81829F2-F80D-431B-8937-2685EDFDCEAD}">
      <dgm:prSet/>
      <dgm:spPr/>
      <dgm:t>
        <a:bodyPr/>
        <a:lstStyle/>
        <a:p>
          <a:endParaRPr lang="en-US"/>
        </a:p>
      </dgm:t>
    </dgm:pt>
    <dgm:pt modelId="{5D350C23-D470-484C-B9CA-65E5D7C5DFF3}">
      <dgm:prSet/>
      <dgm:spPr>
        <a:solidFill>
          <a:srgbClr val="0091B2"/>
        </a:solidFill>
      </dgm:spPr>
      <dgm:t>
        <a:bodyPr/>
        <a:lstStyle/>
        <a:p>
          <a:r>
            <a:rPr lang="en-US" dirty="0" smtClean="0"/>
            <a:t>Students </a:t>
          </a:r>
          <a:r>
            <a:rPr lang="en-US" b="1" dirty="0" smtClean="0"/>
            <a:t>express mathematical reasoning </a:t>
          </a:r>
          <a:r>
            <a:rPr lang="en-US" dirty="0" smtClean="0"/>
            <a:t>by constructing mathematical arguments and critiques</a:t>
          </a:r>
          <a:endParaRPr lang="en-US" dirty="0"/>
        </a:p>
      </dgm:t>
    </dgm:pt>
    <dgm:pt modelId="{29FFBEA2-6DA3-45EC-882E-AE2296EC45E6}" type="parTrans" cxnId="{852AA0AF-F77A-488D-920A-A7F715A00B6C}">
      <dgm:prSet/>
      <dgm:spPr/>
      <dgm:t>
        <a:bodyPr/>
        <a:lstStyle/>
        <a:p>
          <a:endParaRPr lang="en-US"/>
        </a:p>
      </dgm:t>
    </dgm:pt>
    <dgm:pt modelId="{5C24766A-066E-45EA-A3EB-B1788D7D9C39}" type="sibTrans" cxnId="{852AA0AF-F77A-488D-920A-A7F715A00B6C}">
      <dgm:prSet/>
      <dgm:spPr/>
      <dgm:t>
        <a:bodyPr/>
        <a:lstStyle/>
        <a:p>
          <a:endParaRPr lang="en-US"/>
        </a:p>
      </dgm:t>
    </dgm:pt>
    <dgm:pt modelId="{3F9146C8-8905-4DAE-B7F6-57E7FEE29CEB}">
      <dgm:prSet/>
      <dgm:spPr>
        <a:solidFill>
          <a:srgbClr val="0091B2"/>
        </a:solidFill>
      </dgm:spPr>
      <dgm:t>
        <a:bodyPr/>
        <a:lstStyle/>
        <a:p>
          <a:r>
            <a:rPr lang="en-US" dirty="0" smtClean="0"/>
            <a:t>Students solve real world problems engaging particularly in the </a:t>
          </a:r>
          <a:r>
            <a:rPr lang="en-US" b="1" dirty="0" smtClean="0"/>
            <a:t>modeling practice </a:t>
          </a:r>
          <a:endParaRPr lang="en-US" dirty="0"/>
        </a:p>
      </dgm:t>
    </dgm:pt>
    <dgm:pt modelId="{8FA5C280-2064-4113-804B-F9DC9E91D3BA}" type="parTrans" cxnId="{0EB1B3FC-F957-4ECB-BDCE-F61B1565A15E}">
      <dgm:prSet/>
      <dgm:spPr/>
      <dgm:t>
        <a:bodyPr/>
        <a:lstStyle/>
        <a:p>
          <a:endParaRPr lang="en-US"/>
        </a:p>
      </dgm:t>
    </dgm:pt>
    <dgm:pt modelId="{12E83429-1D17-43EB-923C-E3379D6BC997}" type="sibTrans" cxnId="{0EB1B3FC-F957-4ECB-BDCE-F61B1565A15E}">
      <dgm:prSet/>
      <dgm:spPr/>
      <dgm:t>
        <a:bodyPr/>
        <a:lstStyle/>
        <a:p>
          <a:endParaRPr lang="en-US"/>
        </a:p>
      </dgm:t>
    </dgm:pt>
    <dgm:pt modelId="{522996B9-A7BC-4852-B66B-F5F772B83EAD}" type="pres">
      <dgm:prSet presAssocID="{34D4CF54-75E2-4597-A9CF-E50E2D6F0599}" presName="diagram" presStyleCnt="0">
        <dgm:presLayoutVars>
          <dgm:dir/>
          <dgm:resizeHandles val="exact"/>
        </dgm:presLayoutVars>
      </dgm:prSet>
      <dgm:spPr/>
      <dgm:t>
        <a:bodyPr/>
        <a:lstStyle/>
        <a:p>
          <a:endParaRPr lang="en-US"/>
        </a:p>
      </dgm:t>
    </dgm:pt>
    <dgm:pt modelId="{52204077-AD1C-488A-82B8-508A405C5D4A}" type="pres">
      <dgm:prSet presAssocID="{12F006D2-3BA0-4A9C-982B-4E49A214FA91}" presName="node" presStyleLbl="node1" presStyleIdx="0" presStyleCnt="5">
        <dgm:presLayoutVars>
          <dgm:bulletEnabled val="1"/>
        </dgm:presLayoutVars>
      </dgm:prSet>
      <dgm:spPr>
        <a:prstGeom prst="roundRect">
          <a:avLst/>
        </a:prstGeom>
      </dgm:spPr>
      <dgm:t>
        <a:bodyPr/>
        <a:lstStyle/>
        <a:p>
          <a:endParaRPr lang="en-US"/>
        </a:p>
      </dgm:t>
    </dgm:pt>
    <dgm:pt modelId="{2D88CC7F-06B7-4AED-88D2-5A76CD246440}" type="pres">
      <dgm:prSet presAssocID="{1763502F-9EFA-466C-BFC2-671FBF7EAC79}" presName="sibTrans" presStyleCnt="0"/>
      <dgm:spPr/>
      <dgm:t>
        <a:bodyPr/>
        <a:lstStyle/>
        <a:p>
          <a:endParaRPr lang="en-US"/>
        </a:p>
      </dgm:t>
    </dgm:pt>
    <dgm:pt modelId="{452E5E17-A990-4817-92CC-DE82978A3461}" type="pres">
      <dgm:prSet presAssocID="{CFA746E0-F2DD-405D-8F4E-494900E083C4}" presName="node" presStyleLbl="node1" presStyleIdx="1" presStyleCnt="5">
        <dgm:presLayoutVars>
          <dgm:bulletEnabled val="1"/>
        </dgm:presLayoutVars>
      </dgm:prSet>
      <dgm:spPr>
        <a:prstGeom prst="roundRect">
          <a:avLst/>
        </a:prstGeom>
      </dgm:spPr>
      <dgm:t>
        <a:bodyPr/>
        <a:lstStyle/>
        <a:p>
          <a:endParaRPr lang="en-US"/>
        </a:p>
      </dgm:t>
    </dgm:pt>
    <dgm:pt modelId="{606B1E66-FF6F-4839-A413-408A7F6C5635}" type="pres">
      <dgm:prSet presAssocID="{1DE55D3E-D7C2-4453-9149-C632D513A239}" presName="sibTrans" presStyleCnt="0"/>
      <dgm:spPr/>
      <dgm:t>
        <a:bodyPr/>
        <a:lstStyle/>
        <a:p>
          <a:endParaRPr lang="en-US"/>
        </a:p>
      </dgm:t>
    </dgm:pt>
    <dgm:pt modelId="{1A3519D2-6CBB-4D1F-82B9-D9F128DC3814}" type="pres">
      <dgm:prSet presAssocID="{5D350C23-D470-484C-B9CA-65E5D7C5DFF3}" presName="node" presStyleLbl="node1" presStyleIdx="2" presStyleCnt="5">
        <dgm:presLayoutVars>
          <dgm:bulletEnabled val="1"/>
        </dgm:presLayoutVars>
      </dgm:prSet>
      <dgm:spPr>
        <a:prstGeom prst="roundRect">
          <a:avLst/>
        </a:prstGeom>
      </dgm:spPr>
      <dgm:t>
        <a:bodyPr/>
        <a:lstStyle/>
        <a:p>
          <a:endParaRPr lang="en-US"/>
        </a:p>
      </dgm:t>
    </dgm:pt>
    <dgm:pt modelId="{A4D4EA33-EE17-4EA9-9580-F8A997133F90}" type="pres">
      <dgm:prSet presAssocID="{5C24766A-066E-45EA-A3EB-B1788D7D9C39}" presName="sibTrans" presStyleCnt="0"/>
      <dgm:spPr/>
      <dgm:t>
        <a:bodyPr/>
        <a:lstStyle/>
        <a:p>
          <a:endParaRPr lang="en-US"/>
        </a:p>
      </dgm:t>
    </dgm:pt>
    <dgm:pt modelId="{2D6823CE-5BBE-4DCD-AF26-1599A54B086F}" type="pres">
      <dgm:prSet presAssocID="{3F9146C8-8905-4DAE-B7F6-57E7FEE29CEB}" presName="node" presStyleLbl="node1" presStyleIdx="3" presStyleCnt="5" custLinFactNeighborY="-6034">
        <dgm:presLayoutVars>
          <dgm:bulletEnabled val="1"/>
        </dgm:presLayoutVars>
      </dgm:prSet>
      <dgm:spPr>
        <a:prstGeom prst="roundRect">
          <a:avLst/>
        </a:prstGeom>
      </dgm:spPr>
      <dgm:t>
        <a:bodyPr/>
        <a:lstStyle/>
        <a:p>
          <a:endParaRPr lang="en-US"/>
        </a:p>
      </dgm:t>
    </dgm:pt>
    <dgm:pt modelId="{4F96C112-4A92-42FE-9290-90A858DE9BDB}" type="pres">
      <dgm:prSet presAssocID="{12E83429-1D17-43EB-923C-E3379D6BC997}" presName="sibTrans" presStyleCnt="0"/>
      <dgm:spPr/>
      <dgm:t>
        <a:bodyPr/>
        <a:lstStyle/>
        <a:p>
          <a:endParaRPr lang="en-US"/>
        </a:p>
      </dgm:t>
    </dgm:pt>
    <dgm:pt modelId="{2A389E56-E9E4-4FD7-981A-B9E5DF18DCCD}" type="pres">
      <dgm:prSet presAssocID="{CCB066A4-5AB9-4464-874C-A5F9207C736D}" presName="node" presStyleLbl="node1" presStyleIdx="4" presStyleCnt="5" custLinFactNeighborY="-6034">
        <dgm:presLayoutVars>
          <dgm:bulletEnabled val="1"/>
        </dgm:presLayoutVars>
      </dgm:prSet>
      <dgm:spPr>
        <a:prstGeom prst="roundRect">
          <a:avLst/>
        </a:prstGeom>
      </dgm:spPr>
      <dgm:t>
        <a:bodyPr/>
        <a:lstStyle/>
        <a:p>
          <a:endParaRPr lang="en-US"/>
        </a:p>
      </dgm:t>
    </dgm:pt>
  </dgm:ptLst>
  <dgm:cxnLst>
    <dgm:cxn modelId="{0EB1B3FC-F957-4ECB-BDCE-F61B1565A15E}" srcId="{34D4CF54-75E2-4597-A9CF-E50E2D6F0599}" destId="{3F9146C8-8905-4DAE-B7F6-57E7FEE29CEB}" srcOrd="3" destOrd="0" parTransId="{8FA5C280-2064-4113-804B-F9DC9E91D3BA}" sibTransId="{12E83429-1D17-43EB-923C-E3379D6BC997}"/>
    <dgm:cxn modelId="{852AA0AF-F77A-488D-920A-A7F715A00B6C}" srcId="{34D4CF54-75E2-4597-A9CF-E50E2D6F0599}" destId="{5D350C23-D470-484C-B9CA-65E5D7C5DFF3}" srcOrd="2" destOrd="0" parTransId="{29FFBEA2-6DA3-45EC-882E-AE2296EC45E6}" sibTransId="{5C24766A-066E-45EA-A3EB-B1788D7D9C39}"/>
    <dgm:cxn modelId="{429A6601-D979-45AE-89D5-113414AAEA74}" srcId="{34D4CF54-75E2-4597-A9CF-E50E2D6F0599}" destId="{12F006D2-3BA0-4A9C-982B-4E49A214FA91}" srcOrd="0" destOrd="0" parTransId="{06A5455F-68AF-46AC-B799-597452676ABC}" sibTransId="{1763502F-9EFA-466C-BFC2-671FBF7EAC79}"/>
    <dgm:cxn modelId="{2AA892BB-61BB-4E8F-BD1D-99A05938F887}" srcId="{34D4CF54-75E2-4597-A9CF-E50E2D6F0599}" destId="{CCB066A4-5AB9-4464-874C-A5F9207C736D}" srcOrd="4" destOrd="0" parTransId="{C6155003-E058-487C-A592-71121B1FDE72}" sibTransId="{F2C07D09-CF1A-45B6-9E39-FAC8E50DF512}"/>
    <dgm:cxn modelId="{140A1C1E-E04F-47D3-A238-006448A26F86}" type="presOf" srcId="{CCB066A4-5AB9-4464-874C-A5F9207C736D}" destId="{2A389E56-E9E4-4FD7-981A-B9E5DF18DCCD}" srcOrd="0" destOrd="0" presId="urn:microsoft.com/office/officeart/2005/8/layout/default#2"/>
    <dgm:cxn modelId="{F81829F2-F80D-431B-8937-2685EDFDCEAD}" srcId="{34D4CF54-75E2-4597-A9CF-E50E2D6F0599}" destId="{CFA746E0-F2DD-405D-8F4E-494900E083C4}" srcOrd="1" destOrd="0" parTransId="{4E338AFF-D3F7-4D54-927A-A8D4F9363B99}" sibTransId="{1DE55D3E-D7C2-4453-9149-C632D513A239}"/>
    <dgm:cxn modelId="{F485154B-7317-4472-A19D-C77F3B158526}" type="presOf" srcId="{5D350C23-D470-484C-B9CA-65E5D7C5DFF3}" destId="{1A3519D2-6CBB-4D1F-82B9-D9F128DC3814}" srcOrd="0" destOrd="0" presId="urn:microsoft.com/office/officeart/2005/8/layout/default#2"/>
    <dgm:cxn modelId="{564D0EF4-1327-4B58-891E-8934E42D7241}" type="presOf" srcId="{3F9146C8-8905-4DAE-B7F6-57E7FEE29CEB}" destId="{2D6823CE-5BBE-4DCD-AF26-1599A54B086F}" srcOrd="0" destOrd="0" presId="urn:microsoft.com/office/officeart/2005/8/layout/default#2"/>
    <dgm:cxn modelId="{04D4E028-6B0F-46A2-9A13-01E74D3C2D9C}" type="presOf" srcId="{34D4CF54-75E2-4597-A9CF-E50E2D6F0599}" destId="{522996B9-A7BC-4852-B66B-F5F772B83EAD}" srcOrd="0" destOrd="0" presId="urn:microsoft.com/office/officeart/2005/8/layout/default#2"/>
    <dgm:cxn modelId="{B81DD388-BF0F-49F0-8281-83760A2B8AB6}" type="presOf" srcId="{12F006D2-3BA0-4A9C-982B-4E49A214FA91}" destId="{52204077-AD1C-488A-82B8-508A405C5D4A}" srcOrd="0" destOrd="0" presId="urn:microsoft.com/office/officeart/2005/8/layout/default#2"/>
    <dgm:cxn modelId="{65A52E6C-853E-44D1-97B2-BA3F151BEF96}" type="presOf" srcId="{CFA746E0-F2DD-405D-8F4E-494900E083C4}" destId="{452E5E17-A990-4817-92CC-DE82978A3461}" srcOrd="0" destOrd="0" presId="urn:microsoft.com/office/officeart/2005/8/layout/default#2"/>
    <dgm:cxn modelId="{56CF66C9-E43C-455E-83B1-F0E50B0012C1}" type="presParOf" srcId="{522996B9-A7BC-4852-B66B-F5F772B83EAD}" destId="{52204077-AD1C-488A-82B8-508A405C5D4A}" srcOrd="0" destOrd="0" presId="urn:microsoft.com/office/officeart/2005/8/layout/default#2"/>
    <dgm:cxn modelId="{178D9FF2-2E05-4FDF-9904-BC58AAB32C44}" type="presParOf" srcId="{522996B9-A7BC-4852-B66B-F5F772B83EAD}" destId="{2D88CC7F-06B7-4AED-88D2-5A76CD246440}" srcOrd="1" destOrd="0" presId="urn:microsoft.com/office/officeart/2005/8/layout/default#2"/>
    <dgm:cxn modelId="{099B2EE7-5B3D-4083-9A95-6406F539147B}" type="presParOf" srcId="{522996B9-A7BC-4852-B66B-F5F772B83EAD}" destId="{452E5E17-A990-4817-92CC-DE82978A3461}" srcOrd="2" destOrd="0" presId="urn:microsoft.com/office/officeart/2005/8/layout/default#2"/>
    <dgm:cxn modelId="{995531C9-DA14-4E79-911F-D57AAC20446F}" type="presParOf" srcId="{522996B9-A7BC-4852-B66B-F5F772B83EAD}" destId="{606B1E66-FF6F-4839-A413-408A7F6C5635}" srcOrd="3" destOrd="0" presId="urn:microsoft.com/office/officeart/2005/8/layout/default#2"/>
    <dgm:cxn modelId="{37D45501-7FB8-4E12-9CEE-CA783330B741}" type="presParOf" srcId="{522996B9-A7BC-4852-B66B-F5F772B83EAD}" destId="{1A3519D2-6CBB-4D1F-82B9-D9F128DC3814}" srcOrd="4" destOrd="0" presId="urn:microsoft.com/office/officeart/2005/8/layout/default#2"/>
    <dgm:cxn modelId="{91A9A953-D39F-4169-9C3E-D3ECB02B32CA}" type="presParOf" srcId="{522996B9-A7BC-4852-B66B-F5F772B83EAD}" destId="{A4D4EA33-EE17-4EA9-9580-F8A997133F90}" srcOrd="5" destOrd="0" presId="urn:microsoft.com/office/officeart/2005/8/layout/default#2"/>
    <dgm:cxn modelId="{2C8B3DB8-3351-444C-B37A-1A60A9B41763}" type="presParOf" srcId="{522996B9-A7BC-4852-B66B-F5F772B83EAD}" destId="{2D6823CE-5BBE-4DCD-AF26-1599A54B086F}" srcOrd="6" destOrd="0" presId="urn:microsoft.com/office/officeart/2005/8/layout/default#2"/>
    <dgm:cxn modelId="{74856B64-AC22-4EB4-916F-B96FEF3AE47E}" type="presParOf" srcId="{522996B9-A7BC-4852-B66B-F5F772B83EAD}" destId="{4F96C112-4A92-42FE-9290-90A858DE9BDB}" srcOrd="7" destOrd="0" presId="urn:microsoft.com/office/officeart/2005/8/layout/default#2"/>
    <dgm:cxn modelId="{0D08227A-3D2A-4955-A7B8-B5244858CFAF}" type="presParOf" srcId="{522996B9-A7BC-4852-B66B-F5F772B83EAD}" destId="{2A389E56-E9E4-4FD7-981A-B9E5DF18DCCD}" srcOrd="8" destOrd="0" presId="urn:microsoft.com/office/officeart/2005/8/layout/default#2"/>
  </dgm:cxnLst>
  <dgm:bg/>
  <dgm:whole/>
</dgm:dataModel>
</file>

<file path=ppt/diagrams/data2.xml><?xml version="1.0" encoding="utf-8"?>
<dgm:dataModel xmlns:dgm="http://schemas.openxmlformats.org/drawingml/2006/diagram" xmlns:a="http://schemas.openxmlformats.org/drawingml/2006/main">
  <dgm:ptLst>
    <dgm:pt modelId="{9529EFD8-5081-4733-BC6B-CD8041C90409}" type="doc">
      <dgm:prSet loTypeId="urn:microsoft.com/office/officeart/2005/8/layout/hList7#2" loCatId="relationship" qsTypeId="urn:microsoft.com/office/officeart/2005/8/quickstyle/simple1" qsCatId="simple" csTypeId="urn:microsoft.com/office/officeart/2005/8/colors/accent1_2" csCatId="accent1" phldr="1"/>
      <dgm:spPr/>
    </dgm:pt>
    <dgm:pt modelId="{97F6CA1A-3203-456E-8C9C-AC67A54C1EFC}">
      <dgm:prSet phldrT="[Text]"/>
      <dgm:spPr/>
      <dgm:t>
        <a:bodyPr/>
        <a:lstStyle/>
        <a:p>
          <a:r>
            <a:rPr lang="en-US" dirty="0" smtClean="0"/>
            <a:t>C3Standards</a:t>
          </a:r>
          <a:endParaRPr lang="en-US" dirty="0"/>
        </a:p>
      </dgm:t>
    </dgm:pt>
    <dgm:pt modelId="{A14132EF-ECC7-4859-9937-0B43B7A5B3B9}" type="parTrans" cxnId="{B040DE0C-B490-4A51-8526-8B46A5171C73}">
      <dgm:prSet/>
      <dgm:spPr/>
      <dgm:t>
        <a:bodyPr/>
        <a:lstStyle/>
        <a:p>
          <a:endParaRPr lang="en-US"/>
        </a:p>
      </dgm:t>
    </dgm:pt>
    <dgm:pt modelId="{BBF5A5D3-8FE9-451A-913A-C34801593D64}" type="sibTrans" cxnId="{B040DE0C-B490-4A51-8526-8B46A5171C73}">
      <dgm:prSet/>
      <dgm:spPr/>
      <dgm:t>
        <a:bodyPr/>
        <a:lstStyle/>
        <a:p>
          <a:endParaRPr lang="en-US"/>
        </a:p>
      </dgm:t>
    </dgm:pt>
    <dgm:pt modelId="{16764A16-E190-4A15-887D-82316613631C}">
      <dgm:prSet phldrT="[Text]"/>
      <dgm:spPr/>
      <dgm:t>
        <a:bodyPr/>
        <a:lstStyle/>
        <a:p>
          <a:r>
            <a:rPr lang="en-US" dirty="0" smtClean="0"/>
            <a:t>Effective Instruction</a:t>
          </a:r>
          <a:endParaRPr lang="en-US" dirty="0"/>
        </a:p>
      </dgm:t>
    </dgm:pt>
    <dgm:pt modelId="{65932EC3-1D2A-4043-9021-B905AA0147BB}" type="parTrans" cxnId="{739C86F7-2310-4753-8C7B-B880DE90B908}">
      <dgm:prSet/>
      <dgm:spPr/>
      <dgm:t>
        <a:bodyPr/>
        <a:lstStyle/>
        <a:p>
          <a:endParaRPr lang="en-US"/>
        </a:p>
      </dgm:t>
    </dgm:pt>
    <dgm:pt modelId="{5CFD7D9A-2868-488C-8473-F77AC8D13A61}" type="sibTrans" cxnId="{739C86F7-2310-4753-8C7B-B880DE90B908}">
      <dgm:prSet/>
      <dgm:spPr/>
      <dgm:t>
        <a:bodyPr/>
        <a:lstStyle/>
        <a:p>
          <a:endParaRPr lang="en-US"/>
        </a:p>
      </dgm:t>
    </dgm:pt>
    <dgm:pt modelId="{CB7CC070-9119-413E-B668-67E81CAC09BA}">
      <dgm:prSet phldrT="[Text]"/>
      <dgm:spPr/>
      <dgm:t>
        <a:bodyPr/>
        <a:lstStyle/>
        <a:p>
          <a:r>
            <a:rPr lang="en-US" dirty="0" smtClean="0"/>
            <a:t>TLE</a:t>
          </a:r>
          <a:endParaRPr lang="en-US" dirty="0"/>
        </a:p>
      </dgm:t>
    </dgm:pt>
    <dgm:pt modelId="{406FE982-6E92-4DCE-A4DA-506F04C130E6}" type="parTrans" cxnId="{D154A94D-E49C-4488-943B-582B609BD46B}">
      <dgm:prSet/>
      <dgm:spPr/>
      <dgm:t>
        <a:bodyPr/>
        <a:lstStyle/>
        <a:p>
          <a:endParaRPr lang="en-US"/>
        </a:p>
      </dgm:t>
    </dgm:pt>
    <dgm:pt modelId="{7A19CE61-4B20-4231-B3B5-6A6A4E45CFB3}" type="sibTrans" cxnId="{D154A94D-E49C-4488-943B-582B609BD46B}">
      <dgm:prSet/>
      <dgm:spPr/>
      <dgm:t>
        <a:bodyPr/>
        <a:lstStyle/>
        <a:p>
          <a:endParaRPr lang="en-US"/>
        </a:p>
      </dgm:t>
    </dgm:pt>
    <dgm:pt modelId="{76FADB0F-ADA6-4961-A570-9BE84D41FA70}" type="pres">
      <dgm:prSet presAssocID="{9529EFD8-5081-4733-BC6B-CD8041C90409}" presName="Name0" presStyleCnt="0">
        <dgm:presLayoutVars>
          <dgm:dir/>
          <dgm:resizeHandles val="exact"/>
        </dgm:presLayoutVars>
      </dgm:prSet>
      <dgm:spPr/>
    </dgm:pt>
    <dgm:pt modelId="{3C81D515-9804-42D0-97A9-453F7314E49C}" type="pres">
      <dgm:prSet presAssocID="{9529EFD8-5081-4733-BC6B-CD8041C90409}" presName="fgShape" presStyleLbl="fgShp" presStyleIdx="0" presStyleCnt="1" custScaleX="108696" custScaleY="245098"/>
      <dgm:spPr/>
    </dgm:pt>
    <dgm:pt modelId="{351FAEC2-BCF1-44F4-94BC-743900F8178A}" type="pres">
      <dgm:prSet presAssocID="{9529EFD8-5081-4733-BC6B-CD8041C90409}" presName="linComp" presStyleCnt="0"/>
      <dgm:spPr/>
    </dgm:pt>
    <dgm:pt modelId="{D78570BB-235A-406E-9126-6CC8738E4D14}" type="pres">
      <dgm:prSet presAssocID="{97F6CA1A-3203-456E-8C9C-AC67A54C1EFC}" presName="compNode" presStyleCnt="0"/>
      <dgm:spPr/>
    </dgm:pt>
    <dgm:pt modelId="{BB52D370-51DE-4E67-A574-74D86989663C}" type="pres">
      <dgm:prSet presAssocID="{97F6CA1A-3203-456E-8C9C-AC67A54C1EFC}" presName="bkgdShape" presStyleLbl="node1" presStyleIdx="0" presStyleCnt="3"/>
      <dgm:spPr/>
      <dgm:t>
        <a:bodyPr/>
        <a:lstStyle/>
        <a:p>
          <a:endParaRPr lang="en-US"/>
        </a:p>
      </dgm:t>
    </dgm:pt>
    <dgm:pt modelId="{FDD1F60C-E428-4A50-9B7C-4CF58739C70E}" type="pres">
      <dgm:prSet presAssocID="{97F6CA1A-3203-456E-8C9C-AC67A54C1EFC}" presName="nodeTx" presStyleLbl="node1" presStyleIdx="0" presStyleCnt="3">
        <dgm:presLayoutVars>
          <dgm:bulletEnabled val="1"/>
        </dgm:presLayoutVars>
      </dgm:prSet>
      <dgm:spPr/>
      <dgm:t>
        <a:bodyPr/>
        <a:lstStyle/>
        <a:p>
          <a:endParaRPr lang="en-US"/>
        </a:p>
      </dgm:t>
    </dgm:pt>
    <dgm:pt modelId="{245F2F7B-1A3F-446C-9AF8-E427FA9BAE6F}" type="pres">
      <dgm:prSet presAssocID="{97F6CA1A-3203-456E-8C9C-AC67A54C1EFC}" presName="invisiNode" presStyleLbl="node1" presStyleIdx="0" presStyleCnt="3"/>
      <dgm:spPr/>
    </dgm:pt>
    <dgm:pt modelId="{9E3FD244-D085-44FE-AB4E-67DBD6A4BB78}" type="pres">
      <dgm:prSet presAssocID="{97F6CA1A-3203-456E-8C9C-AC67A54C1EFC}" presName="imagNode" presStyleLbl="fgImgPlace1" presStyleIdx="0" presStyleCnt="3"/>
      <dgm:spPr/>
    </dgm:pt>
    <dgm:pt modelId="{93DDC615-BB72-41C9-B0F4-E26219A88EE3}" type="pres">
      <dgm:prSet presAssocID="{BBF5A5D3-8FE9-451A-913A-C34801593D64}" presName="sibTrans" presStyleLbl="sibTrans2D1" presStyleIdx="0" presStyleCnt="0"/>
      <dgm:spPr/>
      <dgm:t>
        <a:bodyPr/>
        <a:lstStyle/>
        <a:p>
          <a:endParaRPr lang="en-US"/>
        </a:p>
      </dgm:t>
    </dgm:pt>
    <dgm:pt modelId="{E84980FE-B147-4016-8AAE-BE591A18CADA}" type="pres">
      <dgm:prSet presAssocID="{16764A16-E190-4A15-887D-82316613631C}" presName="compNode" presStyleCnt="0"/>
      <dgm:spPr/>
    </dgm:pt>
    <dgm:pt modelId="{DC9AA1E6-4B35-4C69-A4B0-F11C70BEE30C}" type="pres">
      <dgm:prSet presAssocID="{16764A16-E190-4A15-887D-82316613631C}" presName="bkgdShape" presStyleLbl="node1" presStyleIdx="1" presStyleCnt="3"/>
      <dgm:spPr/>
      <dgm:t>
        <a:bodyPr/>
        <a:lstStyle/>
        <a:p>
          <a:endParaRPr lang="en-US"/>
        </a:p>
      </dgm:t>
    </dgm:pt>
    <dgm:pt modelId="{8A3AE132-660A-4EC5-995B-93CB6E85E857}" type="pres">
      <dgm:prSet presAssocID="{16764A16-E190-4A15-887D-82316613631C}" presName="nodeTx" presStyleLbl="node1" presStyleIdx="1" presStyleCnt="3">
        <dgm:presLayoutVars>
          <dgm:bulletEnabled val="1"/>
        </dgm:presLayoutVars>
      </dgm:prSet>
      <dgm:spPr/>
      <dgm:t>
        <a:bodyPr/>
        <a:lstStyle/>
        <a:p>
          <a:endParaRPr lang="en-US"/>
        </a:p>
      </dgm:t>
    </dgm:pt>
    <dgm:pt modelId="{72629581-5103-4AD8-8B3A-0342ADBB36D2}" type="pres">
      <dgm:prSet presAssocID="{16764A16-E190-4A15-887D-82316613631C}" presName="invisiNode" presStyleLbl="node1" presStyleIdx="1" presStyleCnt="3"/>
      <dgm:spPr/>
    </dgm:pt>
    <dgm:pt modelId="{70953083-C9E0-4F05-BFCE-82C5690948F6}" type="pres">
      <dgm:prSet presAssocID="{16764A16-E190-4A15-887D-82316613631C}" presName="imagNode" presStyleLbl="fgImgPlace1" presStyleIdx="1" presStyleCnt="3"/>
      <dgm:spPr/>
    </dgm:pt>
    <dgm:pt modelId="{F7A92F8B-716F-4615-A424-008A0CF779FC}" type="pres">
      <dgm:prSet presAssocID="{5CFD7D9A-2868-488C-8473-F77AC8D13A61}" presName="sibTrans" presStyleLbl="sibTrans2D1" presStyleIdx="0" presStyleCnt="0"/>
      <dgm:spPr/>
      <dgm:t>
        <a:bodyPr/>
        <a:lstStyle/>
        <a:p>
          <a:endParaRPr lang="en-US"/>
        </a:p>
      </dgm:t>
    </dgm:pt>
    <dgm:pt modelId="{2B7F20E0-4568-46A6-8D8E-8C581D573F04}" type="pres">
      <dgm:prSet presAssocID="{CB7CC070-9119-413E-B668-67E81CAC09BA}" presName="compNode" presStyleCnt="0"/>
      <dgm:spPr/>
    </dgm:pt>
    <dgm:pt modelId="{D11719DA-FD28-47D0-AB91-29B6EBBCBA0D}" type="pres">
      <dgm:prSet presAssocID="{CB7CC070-9119-413E-B668-67E81CAC09BA}" presName="bkgdShape" presStyleLbl="node1" presStyleIdx="2" presStyleCnt="3"/>
      <dgm:spPr/>
      <dgm:t>
        <a:bodyPr/>
        <a:lstStyle/>
        <a:p>
          <a:endParaRPr lang="en-US"/>
        </a:p>
      </dgm:t>
    </dgm:pt>
    <dgm:pt modelId="{6FF086A5-424D-480A-887C-DB4A3F11D490}" type="pres">
      <dgm:prSet presAssocID="{CB7CC070-9119-413E-B668-67E81CAC09BA}" presName="nodeTx" presStyleLbl="node1" presStyleIdx="2" presStyleCnt="3">
        <dgm:presLayoutVars>
          <dgm:bulletEnabled val="1"/>
        </dgm:presLayoutVars>
      </dgm:prSet>
      <dgm:spPr/>
      <dgm:t>
        <a:bodyPr/>
        <a:lstStyle/>
        <a:p>
          <a:endParaRPr lang="en-US"/>
        </a:p>
      </dgm:t>
    </dgm:pt>
    <dgm:pt modelId="{ACE85C85-D89B-4E48-BFE0-D44885DCDF62}" type="pres">
      <dgm:prSet presAssocID="{CB7CC070-9119-413E-B668-67E81CAC09BA}" presName="invisiNode" presStyleLbl="node1" presStyleIdx="2" presStyleCnt="3"/>
      <dgm:spPr/>
    </dgm:pt>
    <dgm:pt modelId="{18002C77-C261-4169-BC0B-E244E1655DFD}" type="pres">
      <dgm:prSet presAssocID="{CB7CC070-9119-413E-B668-67E81CAC09BA}" presName="imagNode" presStyleLbl="fgImgPlace1" presStyleIdx="2" presStyleCnt="3"/>
      <dgm:spPr/>
    </dgm:pt>
  </dgm:ptLst>
  <dgm:cxnLst>
    <dgm:cxn modelId="{739C86F7-2310-4753-8C7B-B880DE90B908}" srcId="{9529EFD8-5081-4733-BC6B-CD8041C90409}" destId="{16764A16-E190-4A15-887D-82316613631C}" srcOrd="1" destOrd="0" parTransId="{65932EC3-1D2A-4043-9021-B905AA0147BB}" sibTransId="{5CFD7D9A-2868-488C-8473-F77AC8D13A61}"/>
    <dgm:cxn modelId="{094E5475-ABEB-4937-AD0B-52B7FA6EBDE8}" type="presOf" srcId="{BBF5A5D3-8FE9-451A-913A-C34801593D64}" destId="{93DDC615-BB72-41C9-B0F4-E26219A88EE3}" srcOrd="0" destOrd="0" presId="urn:microsoft.com/office/officeart/2005/8/layout/hList7#2"/>
    <dgm:cxn modelId="{75948E76-4888-47A0-ACA0-CC1E77AFC657}" type="presOf" srcId="{CB7CC070-9119-413E-B668-67E81CAC09BA}" destId="{D11719DA-FD28-47D0-AB91-29B6EBBCBA0D}" srcOrd="0" destOrd="0" presId="urn:microsoft.com/office/officeart/2005/8/layout/hList7#2"/>
    <dgm:cxn modelId="{BAA47FE6-3D27-4077-BDA9-7088243BF0A1}" type="presOf" srcId="{CB7CC070-9119-413E-B668-67E81CAC09BA}" destId="{6FF086A5-424D-480A-887C-DB4A3F11D490}" srcOrd="1" destOrd="0" presId="urn:microsoft.com/office/officeart/2005/8/layout/hList7#2"/>
    <dgm:cxn modelId="{9C11B264-041A-40F8-91E2-65125898D99B}" type="presOf" srcId="{97F6CA1A-3203-456E-8C9C-AC67A54C1EFC}" destId="{BB52D370-51DE-4E67-A574-74D86989663C}" srcOrd="0" destOrd="0" presId="urn:microsoft.com/office/officeart/2005/8/layout/hList7#2"/>
    <dgm:cxn modelId="{B040DE0C-B490-4A51-8526-8B46A5171C73}" srcId="{9529EFD8-5081-4733-BC6B-CD8041C90409}" destId="{97F6CA1A-3203-456E-8C9C-AC67A54C1EFC}" srcOrd="0" destOrd="0" parTransId="{A14132EF-ECC7-4859-9937-0B43B7A5B3B9}" sibTransId="{BBF5A5D3-8FE9-451A-913A-C34801593D64}"/>
    <dgm:cxn modelId="{D154A94D-E49C-4488-943B-582B609BD46B}" srcId="{9529EFD8-5081-4733-BC6B-CD8041C90409}" destId="{CB7CC070-9119-413E-B668-67E81CAC09BA}" srcOrd="2" destOrd="0" parTransId="{406FE982-6E92-4DCE-A4DA-506F04C130E6}" sibTransId="{7A19CE61-4B20-4231-B3B5-6A6A4E45CFB3}"/>
    <dgm:cxn modelId="{9CB0AD0C-4EB9-4D8D-A2E1-1F71A58E4561}" type="presOf" srcId="{97F6CA1A-3203-456E-8C9C-AC67A54C1EFC}" destId="{FDD1F60C-E428-4A50-9B7C-4CF58739C70E}" srcOrd="1" destOrd="0" presId="urn:microsoft.com/office/officeart/2005/8/layout/hList7#2"/>
    <dgm:cxn modelId="{22D25CF3-73C9-44B9-BE3C-EE0488566547}" type="presOf" srcId="{16764A16-E190-4A15-887D-82316613631C}" destId="{8A3AE132-660A-4EC5-995B-93CB6E85E857}" srcOrd="1" destOrd="0" presId="urn:microsoft.com/office/officeart/2005/8/layout/hList7#2"/>
    <dgm:cxn modelId="{F9B18E8C-2696-4506-9A19-A80C3AAB68F6}" type="presOf" srcId="{16764A16-E190-4A15-887D-82316613631C}" destId="{DC9AA1E6-4B35-4C69-A4B0-F11C70BEE30C}" srcOrd="0" destOrd="0" presId="urn:microsoft.com/office/officeart/2005/8/layout/hList7#2"/>
    <dgm:cxn modelId="{D7D5344B-9995-4A1C-B701-430C05EDD23D}" type="presOf" srcId="{9529EFD8-5081-4733-BC6B-CD8041C90409}" destId="{76FADB0F-ADA6-4961-A570-9BE84D41FA70}" srcOrd="0" destOrd="0" presId="urn:microsoft.com/office/officeart/2005/8/layout/hList7#2"/>
    <dgm:cxn modelId="{48BDBC7D-B3E2-4858-8FFB-D8995D32B2CB}" type="presOf" srcId="{5CFD7D9A-2868-488C-8473-F77AC8D13A61}" destId="{F7A92F8B-716F-4615-A424-008A0CF779FC}" srcOrd="0" destOrd="0" presId="urn:microsoft.com/office/officeart/2005/8/layout/hList7#2"/>
    <dgm:cxn modelId="{67BA3776-1382-4176-AD06-207CF7C17029}" type="presParOf" srcId="{76FADB0F-ADA6-4961-A570-9BE84D41FA70}" destId="{3C81D515-9804-42D0-97A9-453F7314E49C}" srcOrd="0" destOrd="0" presId="urn:microsoft.com/office/officeart/2005/8/layout/hList7#2"/>
    <dgm:cxn modelId="{F5915622-3C51-4DEF-82AD-8BB148B29111}" type="presParOf" srcId="{76FADB0F-ADA6-4961-A570-9BE84D41FA70}" destId="{351FAEC2-BCF1-44F4-94BC-743900F8178A}" srcOrd="1" destOrd="0" presId="urn:microsoft.com/office/officeart/2005/8/layout/hList7#2"/>
    <dgm:cxn modelId="{2A8A4FB3-FD5E-4987-B4F1-11907F38F674}" type="presParOf" srcId="{351FAEC2-BCF1-44F4-94BC-743900F8178A}" destId="{D78570BB-235A-406E-9126-6CC8738E4D14}" srcOrd="0" destOrd="0" presId="urn:microsoft.com/office/officeart/2005/8/layout/hList7#2"/>
    <dgm:cxn modelId="{EB1ABD8A-A729-40C9-9187-BF769E6656AD}" type="presParOf" srcId="{D78570BB-235A-406E-9126-6CC8738E4D14}" destId="{BB52D370-51DE-4E67-A574-74D86989663C}" srcOrd="0" destOrd="0" presId="urn:microsoft.com/office/officeart/2005/8/layout/hList7#2"/>
    <dgm:cxn modelId="{FC401DED-7274-4934-AAC7-6F9EAEBEFE5D}" type="presParOf" srcId="{D78570BB-235A-406E-9126-6CC8738E4D14}" destId="{FDD1F60C-E428-4A50-9B7C-4CF58739C70E}" srcOrd="1" destOrd="0" presId="urn:microsoft.com/office/officeart/2005/8/layout/hList7#2"/>
    <dgm:cxn modelId="{A3FA237F-B4B7-4456-81EA-8BA6D6ED6A09}" type="presParOf" srcId="{D78570BB-235A-406E-9126-6CC8738E4D14}" destId="{245F2F7B-1A3F-446C-9AF8-E427FA9BAE6F}" srcOrd="2" destOrd="0" presId="urn:microsoft.com/office/officeart/2005/8/layout/hList7#2"/>
    <dgm:cxn modelId="{AA1408CA-C5CB-40F6-99DA-A084E2E1AF43}" type="presParOf" srcId="{D78570BB-235A-406E-9126-6CC8738E4D14}" destId="{9E3FD244-D085-44FE-AB4E-67DBD6A4BB78}" srcOrd="3" destOrd="0" presId="urn:microsoft.com/office/officeart/2005/8/layout/hList7#2"/>
    <dgm:cxn modelId="{D1A46461-D9AD-428F-BBC4-4EC10CFFF7FC}" type="presParOf" srcId="{351FAEC2-BCF1-44F4-94BC-743900F8178A}" destId="{93DDC615-BB72-41C9-B0F4-E26219A88EE3}" srcOrd="1" destOrd="0" presId="urn:microsoft.com/office/officeart/2005/8/layout/hList7#2"/>
    <dgm:cxn modelId="{744F31D7-AB06-46B8-BCB2-599CF2A5620F}" type="presParOf" srcId="{351FAEC2-BCF1-44F4-94BC-743900F8178A}" destId="{E84980FE-B147-4016-8AAE-BE591A18CADA}" srcOrd="2" destOrd="0" presId="urn:microsoft.com/office/officeart/2005/8/layout/hList7#2"/>
    <dgm:cxn modelId="{81F1A620-F578-4216-B9E9-E4D4D6FEFF80}" type="presParOf" srcId="{E84980FE-B147-4016-8AAE-BE591A18CADA}" destId="{DC9AA1E6-4B35-4C69-A4B0-F11C70BEE30C}" srcOrd="0" destOrd="0" presId="urn:microsoft.com/office/officeart/2005/8/layout/hList7#2"/>
    <dgm:cxn modelId="{7B082698-B629-40DE-AE0F-AFA3F103DAB8}" type="presParOf" srcId="{E84980FE-B147-4016-8AAE-BE591A18CADA}" destId="{8A3AE132-660A-4EC5-995B-93CB6E85E857}" srcOrd="1" destOrd="0" presId="urn:microsoft.com/office/officeart/2005/8/layout/hList7#2"/>
    <dgm:cxn modelId="{DCF6A2AD-3595-4360-AB3D-E5A88FF60D0B}" type="presParOf" srcId="{E84980FE-B147-4016-8AAE-BE591A18CADA}" destId="{72629581-5103-4AD8-8B3A-0342ADBB36D2}" srcOrd="2" destOrd="0" presId="urn:microsoft.com/office/officeart/2005/8/layout/hList7#2"/>
    <dgm:cxn modelId="{CB6009A7-CC2F-467C-84D4-00F437BC002B}" type="presParOf" srcId="{E84980FE-B147-4016-8AAE-BE591A18CADA}" destId="{70953083-C9E0-4F05-BFCE-82C5690948F6}" srcOrd="3" destOrd="0" presId="urn:microsoft.com/office/officeart/2005/8/layout/hList7#2"/>
    <dgm:cxn modelId="{DCE705E4-8046-45D8-80AA-AA56CDE0AB42}" type="presParOf" srcId="{351FAEC2-BCF1-44F4-94BC-743900F8178A}" destId="{F7A92F8B-716F-4615-A424-008A0CF779FC}" srcOrd="3" destOrd="0" presId="urn:microsoft.com/office/officeart/2005/8/layout/hList7#2"/>
    <dgm:cxn modelId="{35C9E41A-B231-42D7-9C64-72B11D9DB979}" type="presParOf" srcId="{351FAEC2-BCF1-44F4-94BC-743900F8178A}" destId="{2B7F20E0-4568-46A6-8D8E-8C581D573F04}" srcOrd="4" destOrd="0" presId="urn:microsoft.com/office/officeart/2005/8/layout/hList7#2"/>
    <dgm:cxn modelId="{B899AE4E-CF77-4CDD-956A-3BE45CA6192C}" type="presParOf" srcId="{2B7F20E0-4568-46A6-8D8E-8C581D573F04}" destId="{D11719DA-FD28-47D0-AB91-29B6EBBCBA0D}" srcOrd="0" destOrd="0" presId="urn:microsoft.com/office/officeart/2005/8/layout/hList7#2"/>
    <dgm:cxn modelId="{D765C29C-0B2C-4192-8B19-5623E7182E2E}" type="presParOf" srcId="{2B7F20E0-4568-46A6-8D8E-8C581D573F04}" destId="{6FF086A5-424D-480A-887C-DB4A3F11D490}" srcOrd="1" destOrd="0" presId="urn:microsoft.com/office/officeart/2005/8/layout/hList7#2"/>
    <dgm:cxn modelId="{ABA53EAE-9329-4DDB-8F6A-C07FF2E678C2}" type="presParOf" srcId="{2B7F20E0-4568-46A6-8D8E-8C581D573F04}" destId="{ACE85C85-D89B-4E48-BFE0-D44885DCDF62}" srcOrd="2" destOrd="0" presId="urn:microsoft.com/office/officeart/2005/8/layout/hList7#2"/>
    <dgm:cxn modelId="{84188BED-A668-4D34-BE08-56924D620A15}" type="presParOf" srcId="{2B7F20E0-4568-46A6-8D8E-8C581D573F04}" destId="{18002C77-C261-4169-BC0B-E244E1655DFD}" srcOrd="3" destOrd="0" presId="urn:microsoft.com/office/officeart/2005/8/layout/hList7#2"/>
  </dgm:cxnLst>
  <dgm:bg/>
  <dgm:whole/>
</dgm:dataModel>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DB89E0-4E35-4D38-8AEF-33421493D92E}" type="datetimeFigureOut">
              <a:rPr lang="en-US" smtClean="0"/>
              <a:t>10/29/2012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E5F85B-8616-4165-96FC-7658D7C4AF3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0B362-A3AC-46C3-8059-08F860D6A839}" type="datetimeFigureOut">
              <a:rPr lang="en-US" smtClean="0"/>
              <a:t>10/29/2012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7B0BF-158F-49E4-AAD5-664CA38B28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normAutofit fontScale="32500" lnSpcReduction="20000"/>
          </a:bodyPr>
          <a:lstStyle/>
          <a:p>
            <a:pPr defTabSz="1007886">
              <a:spcBef>
                <a:spcPts val="1766"/>
              </a:spcBef>
              <a:buClr>
                <a:srgbClr val="8F23B3"/>
              </a:buClr>
              <a:defRPr/>
            </a:pPr>
            <a:r>
              <a:rPr lang="en-US" sz="2600" u="sng" dirty="0"/>
              <a:t>TALKING POINTS</a:t>
            </a:r>
          </a:p>
          <a:p>
            <a:pPr defTabSz="1007886">
              <a:spcBef>
                <a:spcPts val="1766"/>
              </a:spcBef>
              <a:buClr>
                <a:srgbClr val="8F23B3"/>
              </a:buClr>
              <a:defRPr/>
            </a:pPr>
            <a:endParaRPr lang="en-US" sz="2600" dirty="0"/>
          </a:p>
          <a:p>
            <a:pPr defTabSz="1007886">
              <a:spcBef>
                <a:spcPts val="1766"/>
              </a:spcBef>
              <a:buClr>
                <a:srgbClr val="8F23B3"/>
              </a:buClr>
              <a:defRPr/>
            </a:pPr>
            <a:r>
              <a:rPr lang="en-US" sz="2600" dirty="0"/>
              <a:t>PARCC is an alliance of 24 states, educating nearly 25 million students, that are working together to develop a common set of K-12 assessments in English and math anchored in what it takes to be ready for college and careers. PARCC is led by 17 governing board states (and D.C.) represented in Dark Blue. </a:t>
            </a:r>
          </a:p>
          <a:p>
            <a:pPr defTabSz="1007886">
              <a:spcBef>
                <a:spcPts val="1766"/>
              </a:spcBef>
              <a:buClr>
                <a:srgbClr val="8F23B3"/>
              </a:buClr>
              <a:defRPr/>
            </a:pPr>
            <a:endParaRPr lang="en-US" sz="2600" dirty="0"/>
          </a:p>
          <a:p>
            <a:pPr defTabSz="1007886">
              <a:spcBef>
                <a:spcPts val="1766"/>
              </a:spcBef>
              <a:buClr>
                <a:srgbClr val="8F23B3"/>
              </a:buClr>
              <a:defRPr/>
            </a:pPr>
            <a:r>
              <a:rPr lang="en-US" sz="2600" dirty="0"/>
              <a:t>CLICK: The chair of the governing board is Mitchell Chester, Education Commissioner of Massachusetts, and the state of Florida is serving as its fiscal agent. </a:t>
            </a:r>
          </a:p>
          <a:p>
            <a:pPr defTabSz="1007886">
              <a:spcBef>
                <a:spcPts val="1766"/>
              </a:spcBef>
              <a:buClr>
                <a:srgbClr val="8F23B3"/>
              </a:buClr>
              <a:defRPr/>
            </a:pPr>
            <a:endParaRPr lang="en-US" sz="2600" dirty="0"/>
          </a:p>
          <a:p>
            <a:pPr defTabSz="1007886">
              <a:defRPr/>
            </a:pPr>
            <a:r>
              <a:rPr lang="en-US" sz="2600" dirty="0"/>
              <a:t>CLICK: Achieve is the project manager for PARCC, essentially serving as the staff for the consortium and coordinating the work.   Collectively the PARCC states educate nearly 25 million students. </a:t>
            </a:r>
          </a:p>
          <a:p>
            <a:pPr marL="0" lvl="1" defTabSz="1007886">
              <a:spcAft>
                <a:spcPts val="579"/>
              </a:spcAft>
              <a:buClr>
                <a:srgbClr val="8F23B3"/>
              </a:buClr>
              <a:defRPr/>
            </a:pPr>
            <a:endParaRPr lang="en-US" dirty="0" smtClean="0"/>
          </a:p>
          <a:p>
            <a:pPr marL="0" lvl="1" defTabSz="1007886">
              <a:spcAft>
                <a:spcPts val="579"/>
              </a:spcAft>
              <a:buClr>
                <a:srgbClr val="8F23B3"/>
              </a:buClr>
              <a:defRPr/>
            </a:pPr>
            <a:r>
              <a:rPr lang="en-US" dirty="0" smtClean="0"/>
              <a:t>Governing States will pilot and field test the assessment system components over the next three years and administer the new assessment system during the 2014-15 school year. Governing States will use the results from the PARCC assessments in their state accountability systems</a:t>
            </a:r>
          </a:p>
          <a:p>
            <a:pPr marL="0" lvl="1" defTabSz="1007886">
              <a:spcAft>
                <a:spcPts val="579"/>
              </a:spcAft>
              <a:buClr>
                <a:srgbClr val="8F23B3"/>
              </a:buClr>
              <a:defRPr/>
            </a:pPr>
            <a:endParaRPr lang="en-US" dirty="0" smtClean="0"/>
          </a:p>
          <a:p>
            <a:pPr marL="0" lvl="1" defTabSz="1007886">
              <a:spcAft>
                <a:spcPts val="579"/>
              </a:spcAft>
              <a:buClr>
                <a:srgbClr val="8F23B3"/>
              </a:buClr>
              <a:defRPr/>
            </a:pPr>
            <a:r>
              <a:rPr lang="en-US" dirty="0" smtClean="0"/>
              <a:t>The chief state school officers of the Governing States serve on the PARCC Governing Board and make decisions on behalf of the Partnership on major policies and operational procedures </a:t>
            </a:r>
          </a:p>
          <a:p>
            <a:pPr defTabSz="1007886">
              <a:spcAft>
                <a:spcPts val="579"/>
              </a:spcAft>
              <a:buClr>
                <a:srgbClr val="8F23B3"/>
              </a:buClr>
              <a:defRPr/>
            </a:pPr>
            <a:endParaRPr lang="en-US" dirty="0" smtClean="0"/>
          </a:p>
          <a:p>
            <a:pPr defTabSz="1007886">
              <a:spcAft>
                <a:spcPts val="579"/>
              </a:spcAft>
              <a:buClr>
                <a:srgbClr val="8F23B3"/>
              </a:buClr>
              <a:defRPr/>
            </a:pPr>
            <a:r>
              <a:rPr lang="en-US" dirty="0" smtClean="0"/>
              <a:t>Participating States (light blue) provide staff to serve on PARCC’s design committees, working groups, and other task forces established by the Governing Board to conduct the work necessary to design and develop PARCC’s proposed assessment system. By 2014–15, any state that remains in PARCC must commit to statewide implementation and administration of the Partnership’s assessment system  Any PARCC Participating State prepared to make the commitments and take on the responsibilities of a Governing State can become one</a:t>
            </a:r>
          </a:p>
          <a:p>
            <a:pPr defTabSz="1007886">
              <a:spcAft>
                <a:spcPts val="579"/>
              </a:spcAft>
              <a:buClr>
                <a:srgbClr val="8F23B3"/>
              </a:buClr>
              <a:defRPr/>
            </a:pPr>
            <a:endParaRPr lang="en-US" dirty="0" smtClean="0"/>
          </a:p>
          <a:p>
            <a:pPr defTabSz="1007886">
              <a:spcAft>
                <a:spcPts val="579"/>
              </a:spcAft>
              <a:buClr>
                <a:srgbClr val="8F23B3"/>
              </a:buClr>
              <a:defRPr/>
            </a:pPr>
            <a:r>
              <a:rPr lang="en-US" u="sng" dirty="0" smtClean="0"/>
              <a:t>NOTES</a:t>
            </a:r>
          </a:p>
          <a:p>
            <a:pPr defTabSz="1007886">
              <a:defRPr/>
            </a:pPr>
            <a:endParaRPr lang="en-US" dirty="0" smtClean="0"/>
          </a:p>
          <a:p>
            <a:pPr defTabSz="1007886">
              <a:buFont typeface="Arial" pitchFamily="34" charset="0"/>
              <a:buChar char="•"/>
              <a:defRPr/>
            </a:pPr>
            <a:r>
              <a:rPr lang="en-US" b="1" dirty="0" smtClean="0"/>
              <a:t>Governing Board: </a:t>
            </a:r>
            <a:r>
              <a:rPr lang="en-US" dirty="0" smtClean="0"/>
              <a:t>Comprised of K-12 chiefs from Governing Board States</a:t>
            </a:r>
          </a:p>
          <a:p>
            <a:pPr defTabSz="1007886">
              <a:buFont typeface="Arial" pitchFamily="34" charset="0"/>
              <a:buChar char="•"/>
              <a:defRPr/>
            </a:pPr>
            <a:r>
              <a:rPr lang="en-US" b="1" dirty="0" smtClean="0"/>
              <a:t>Technical Advisory Committee: </a:t>
            </a:r>
            <a:r>
              <a:rPr lang="en-US" dirty="0" smtClean="0"/>
              <a:t>Comprised of state/national assessment experts</a:t>
            </a:r>
          </a:p>
          <a:p>
            <a:pPr defTabSz="1007886">
              <a:buFont typeface="Arial" pitchFamily="34" charset="0"/>
              <a:buChar char="•"/>
              <a:defRPr/>
            </a:pPr>
            <a:r>
              <a:rPr lang="en-US" b="1" dirty="0" smtClean="0"/>
              <a:t>Leadership Team: </a:t>
            </a:r>
            <a:r>
              <a:rPr lang="en-US" dirty="0" smtClean="0"/>
              <a:t>Comprised of delegates of K-12 chiefs from Governing Board States (e.g., Assoc. Supt for Curriculum, Assessment and/or Instruction)</a:t>
            </a:r>
          </a:p>
          <a:p>
            <a:pPr defTabSz="1007886">
              <a:buFont typeface="Arial" pitchFamily="34" charset="0"/>
              <a:buChar char="•"/>
              <a:defRPr/>
            </a:pPr>
            <a:r>
              <a:rPr lang="en-US" b="1" dirty="0" smtClean="0"/>
              <a:t>ACCR: </a:t>
            </a:r>
            <a:r>
              <a:rPr lang="en-US" dirty="0" smtClean="0"/>
              <a:t>Comprised of national and state postsecondary leaders</a:t>
            </a:r>
          </a:p>
          <a:p>
            <a:pPr defTabSz="1007886">
              <a:buFont typeface="Arial" pitchFamily="34" charset="0"/>
              <a:buChar char="•"/>
              <a:defRPr/>
            </a:pPr>
            <a:r>
              <a:rPr lang="en-US" b="1" dirty="0" smtClean="0"/>
              <a:t>Operational Working Groups: </a:t>
            </a:r>
            <a:r>
              <a:rPr lang="en-US" dirty="0" smtClean="0"/>
              <a:t>Comprised of national, state, and local experts and leaders in their specific areas of expertise</a:t>
            </a:r>
          </a:p>
          <a:p>
            <a:pPr defTabSz="1007886">
              <a:defRPr/>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06348"/>
            <a:fld id="{A089B897-9001-4773-9CBE-88D37B0299B1}" type="slidenum">
              <a:rPr lang="en-US"/>
              <a:pPr defTabSz="1006348"/>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Bill </a:t>
            </a:r>
            <a:r>
              <a:rPr lang="en-US" dirty="0" err="1" smtClean="0"/>
              <a:t>Dagget’s</a:t>
            </a:r>
            <a:r>
              <a:rPr lang="en-US" dirty="0" smtClean="0"/>
              <a:t> work with the Center For Educational Research and their rigor/relevance matrix.</a:t>
            </a:r>
            <a:r>
              <a:rPr lang="en-US" baseline="0" dirty="0" smtClean="0"/>
              <a:t>  </a:t>
            </a:r>
            <a:r>
              <a:rPr lang="en-US" dirty="0" smtClean="0"/>
              <a:t>Divide</a:t>
            </a:r>
            <a:r>
              <a:rPr lang="en-US" baseline="0" dirty="0" smtClean="0"/>
              <a:t> group into two and assign them to locate on their TLE every place that higher order thinking (yellow) and relevancy (green) or making cross-disciplinary connections are seen.  Share.</a:t>
            </a:r>
            <a:endParaRPr lang="en-US" dirty="0"/>
          </a:p>
        </p:txBody>
      </p:sp>
      <p:sp>
        <p:nvSpPr>
          <p:cNvPr id="4" name="Slide Number Placeholder 3"/>
          <p:cNvSpPr>
            <a:spLocks noGrp="1"/>
          </p:cNvSpPr>
          <p:nvPr>
            <p:ph type="sldNum" sz="quarter" idx="10"/>
          </p:nvPr>
        </p:nvSpPr>
        <p:spPr/>
        <p:txBody>
          <a:bodyPr/>
          <a:lstStyle/>
          <a:p>
            <a:fld id="{1381AB53-6379-411B-8BD7-57E72515C039}" type="slidenum">
              <a:rPr lang="en-US" smtClean="0"/>
              <a:pPr/>
              <a:t>14</a:t>
            </a:fld>
            <a:endParaRPr lang="en-US"/>
          </a:p>
        </p:txBody>
      </p:sp>
    </p:spTree>
    <p:extLst>
      <p:ext uri="{BB962C8B-B14F-4D97-AF65-F5344CB8AC3E}">
        <p14:creationId xmlns="" xmlns:p14="http://schemas.microsoft.com/office/powerpoint/2010/main" val="138690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order thinking and relevancy might be enough if, and this is a BIG IF, literacy was not such a huge component of Common Core.  Literacy has been added across disciplines as a fundamental instructional component.  So</a:t>
            </a:r>
            <a:r>
              <a:rPr lang="en-US" baseline="0" dirty="0" smtClean="0"/>
              <a:t> if we add Literacy to the Rigor Matrix, we have a pretty good description of what we should see in Common Core Instruction.  </a:t>
            </a:r>
            <a:endParaRPr lang="en-US" dirty="0"/>
          </a:p>
        </p:txBody>
      </p:sp>
      <p:sp>
        <p:nvSpPr>
          <p:cNvPr id="4" name="Slide Number Placeholder 3"/>
          <p:cNvSpPr>
            <a:spLocks noGrp="1"/>
          </p:cNvSpPr>
          <p:nvPr>
            <p:ph type="sldNum" sz="quarter" idx="10"/>
          </p:nvPr>
        </p:nvSpPr>
        <p:spPr/>
        <p:txBody>
          <a:bodyPr/>
          <a:lstStyle/>
          <a:p>
            <a:fld id="{62383154-5CA9-4ECE-ABEF-4284B396BE0D}" type="slidenum">
              <a:rPr lang="en-US" smtClean="0">
                <a:solidFill>
                  <a:prstClr val="black"/>
                </a:solidFill>
              </a:rPr>
              <a:pPr/>
              <a:t>15</a:t>
            </a:fld>
            <a:endParaRPr lang="en-US">
              <a:solidFill>
                <a:prstClr val="black"/>
              </a:solidFill>
            </a:endParaRPr>
          </a:p>
        </p:txBody>
      </p:sp>
    </p:spTree>
    <p:extLst>
      <p:ext uri="{BB962C8B-B14F-4D97-AF65-F5344CB8AC3E}">
        <p14:creationId xmlns="" xmlns:p14="http://schemas.microsoft.com/office/powerpoint/2010/main" val="134720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06348"/>
            <a:fld id="{70F89664-FA5A-42D0-8C04-DE7AE3655C25}" type="slidenum">
              <a:rPr lang="en-US"/>
              <a:pPr defTabSz="1006348"/>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defTabSz="897252">
              <a:defRPr/>
            </a:pPr>
            <a:r>
              <a:rPr lang="en-US" dirty="0" smtClean="0"/>
              <a:t>PARCC states are developing an assessment system comprised of four components. Each component will be computer-delivered and will leverage technology to incorporate innovations.</a:t>
            </a:r>
          </a:p>
          <a:p>
            <a:pPr defTabSz="897252">
              <a:defRPr/>
            </a:pPr>
            <a:endParaRPr lang="en-US" dirty="0" smtClean="0"/>
          </a:p>
          <a:p>
            <a:pPr defTabSz="897252">
              <a:defRPr/>
            </a:pPr>
            <a:r>
              <a:rPr lang="en-US" dirty="0" smtClean="0"/>
              <a:t>Two summative, required assessment components designed to</a:t>
            </a:r>
          </a:p>
          <a:p>
            <a:pPr defTabSz="897252">
              <a:defRPr/>
            </a:pPr>
            <a:r>
              <a:rPr lang="en-US" dirty="0" smtClean="0"/>
              <a:t>Make “college- and career-readiness” and “on-track” determinations</a:t>
            </a:r>
          </a:p>
          <a:p>
            <a:pPr defTabSz="897252">
              <a:defRPr/>
            </a:pPr>
            <a:endParaRPr lang="en-US" dirty="0" smtClean="0"/>
          </a:p>
          <a:p>
            <a:pPr defTabSz="897252">
              <a:defRPr/>
            </a:pPr>
            <a:r>
              <a:rPr lang="en-US" dirty="0" smtClean="0"/>
              <a:t>Measure the full range of standards and full performance continuum</a:t>
            </a:r>
          </a:p>
          <a:p>
            <a:pPr defTabSz="897252">
              <a:defRPr/>
            </a:pPr>
            <a:endParaRPr lang="en-US" dirty="0" smtClean="0"/>
          </a:p>
          <a:p>
            <a:pPr defTabSz="897252">
              <a:defRPr/>
            </a:pPr>
            <a:r>
              <a:rPr lang="en-US" dirty="0" smtClean="0"/>
              <a:t>Provide data for accountability uses, including measures of growth</a:t>
            </a:r>
          </a:p>
          <a:p>
            <a:pPr defTabSz="897252">
              <a:defRPr/>
            </a:pPr>
            <a:endParaRPr lang="en-US" dirty="0" smtClean="0"/>
          </a:p>
          <a:p>
            <a:pPr defTabSz="897252">
              <a:defRPr/>
            </a:pPr>
            <a:r>
              <a:rPr lang="en-US" dirty="0" smtClean="0"/>
              <a:t>Two interim, optional assessment components designed to generate timely information for informing instruction, interventions, and professional development during the school year</a:t>
            </a:r>
          </a:p>
          <a:p>
            <a:pPr defTabSz="897252">
              <a:defRPr/>
            </a:pPr>
            <a:endParaRPr lang="en-US" dirty="0" smtClean="0"/>
          </a:p>
          <a:p>
            <a:pPr defTabSz="897252">
              <a:defRPr/>
            </a:pPr>
            <a:r>
              <a:rPr lang="en-US" dirty="0" smtClean="0"/>
              <a:t>In English language arts/literacy, an additional required, non-summative component will assess students’ speaking and listening skills</a:t>
            </a:r>
          </a:p>
          <a:p>
            <a:pPr defTabSz="897252">
              <a:defRPr/>
            </a:pPr>
            <a:endParaRPr lang="en-US" dirty="0"/>
          </a:p>
          <a:p>
            <a:pPr defTabSz="897252">
              <a:defRPr/>
            </a:pPr>
            <a:endParaRPr lang="en-US" dirty="0"/>
          </a:p>
          <a:p>
            <a:pPr defTabSz="897252">
              <a:defRPr/>
            </a:pPr>
            <a:endParaRPr lang="en-US" dirty="0"/>
          </a:p>
          <a:p>
            <a:pPr defTabSz="897252">
              <a:defRPr/>
            </a:pPr>
            <a:endParaRPr lang="en-US" dirty="0"/>
          </a:p>
          <a:p>
            <a:pPr defTabSz="897252">
              <a:defRPr/>
            </a:pPr>
            <a:endParaRPr lang="en-US" dirty="0"/>
          </a:p>
          <a:p>
            <a:pPr defTabSz="897252">
              <a:defRPr/>
            </a:pPr>
            <a:endParaRPr lang="en-US" dirty="0"/>
          </a:p>
          <a:p>
            <a:pPr defTabSz="897252">
              <a:defRPr/>
            </a:pPr>
            <a:endParaRPr lang="en-US" dirty="0"/>
          </a:p>
          <a:p>
            <a:pPr defTabSz="897252">
              <a:defRPr/>
            </a:pPr>
            <a:endParaRPr lang="en-US" dirty="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06348"/>
            <a:fld id="{9213BD93-78FA-4BA2-9075-2487CF6A8B34}" type="slidenum">
              <a:rPr lang="en-US">
                <a:solidFill>
                  <a:srgbClr val="000000"/>
                </a:solidFill>
                <a:ea typeface="ＭＳ Ｐゴシック" pitchFamily="34" charset="-128"/>
              </a:rPr>
              <a:pPr defTabSz="1006348"/>
              <a:t>4</a:t>
            </a:fld>
            <a:endParaRPr lang="en-US" dirty="0">
              <a:solidFill>
                <a:srgbClr val="000000"/>
              </a:solidFill>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defTabSz="1007886">
              <a:defRPr/>
            </a:pPr>
            <a:r>
              <a:rPr lang="en-US" b="1" dirty="0"/>
              <a:t>Model Content Frameworks:</a:t>
            </a:r>
          </a:p>
          <a:p>
            <a:pPr marL="168244" indent="-168244" defTabSz="1007886">
              <a:buFont typeface="Arial" pitchFamily="34" charset="0"/>
              <a:buChar char="•"/>
              <a:defRPr/>
            </a:pPr>
            <a:r>
              <a:rPr lang="en-US" dirty="0"/>
              <a:t>The Model Content Frameworks for English language arts/Literacy (ELA/literacy) and Mathematics aim to serve as a bridge between the standards and the PARCC assessments.</a:t>
            </a:r>
          </a:p>
          <a:p>
            <a:pPr marL="168244" indent="-168244" defTabSz="1007886">
              <a:buFont typeface="Arial" pitchFamily="34" charset="0"/>
              <a:buChar char="•"/>
              <a:defRPr/>
            </a:pPr>
            <a:r>
              <a:rPr lang="en-US" dirty="0"/>
              <a:t>The Model Content Frameworks are voluntary and are not intended to be curricula or scopes and sequences.  Rather, they provide further articulation of the key shifts in the CCSS and their connection to the PARCC assessment system.  The frameworks can be useful to states and districts as they engage in professional development and in their own curricular development efforts.  </a:t>
            </a:r>
          </a:p>
          <a:p>
            <a:pPr marL="168244" indent="-168244" defTabSz="1007886">
              <a:buFont typeface="Arial" pitchFamily="34" charset="0"/>
              <a:buChar char="•"/>
              <a:defRPr/>
            </a:pPr>
            <a:r>
              <a:rPr lang="en-US" dirty="0"/>
              <a:t>The Model Content Frameworks were developed through a collaborative state-led process that included mathematics and ELA/literacy content experts in PARCC member states and members of the Common Core State Standards writing team; PARCC helped manage this process. The development process included three rounds of review, including a public review in which about two-thirds of the nearly 2,000 comments were submitted by K-12 educators. </a:t>
            </a:r>
          </a:p>
          <a:p>
            <a:pPr defTabSz="1007886">
              <a:defRPr/>
            </a:pPr>
            <a:endParaRPr lang="en-US" dirty="0"/>
          </a:p>
          <a:p>
            <a:pPr defTabSz="1007886">
              <a:defRPr/>
            </a:pPr>
            <a:r>
              <a:rPr lang="en-US" b="1" dirty="0" smtClean="0"/>
              <a:t>PARCC Item and Task Prototypes</a:t>
            </a:r>
            <a:endParaRPr lang="en-US" dirty="0" smtClean="0"/>
          </a:p>
          <a:p>
            <a:pPr marL="280406" indent="-280406" defTabSz="1007886">
              <a:buFont typeface="Arial" pitchFamily="34" charset="0"/>
              <a:buChar char="•"/>
              <a:defRPr/>
            </a:pPr>
            <a:r>
              <a:rPr lang="en-US" dirty="0" smtClean="0"/>
              <a:t>The primary purpose of sharing item and task prototypes is to provide information and to support educators as they transition to the CCSS and the PARCC assessments.  The dynamic, online prototypes presented on the PARCC website are designed to shine a light on important elements of the CCSS and to show how critical content in the standards may be manifested on PARCC’s next-generation, technology-based assessments.  </a:t>
            </a:r>
          </a:p>
          <a:p>
            <a:pPr marL="280406" indent="-280406" defTabSz="1007886">
              <a:buFont typeface="Arial" pitchFamily="34" charset="0"/>
              <a:buChar char="•"/>
              <a:defRPr/>
            </a:pPr>
            <a:r>
              <a:rPr lang="en-US" dirty="0" smtClean="0"/>
              <a:t>The PARCC sample items and tasks can and should be viewed as one of the many types of materials educators can use during the transition to the CCSS and PARCC.</a:t>
            </a:r>
          </a:p>
          <a:p>
            <a:pPr marL="280406" indent="-280406" defTabSz="1007886">
              <a:buFont typeface="Arial" pitchFamily="34" charset="0"/>
              <a:buChar char="•"/>
              <a:defRPr/>
            </a:pPr>
            <a:r>
              <a:rPr lang="en-US" dirty="0" smtClean="0"/>
              <a:t>In addition to educators, students and parents may also find the sample items and tasks to be a useful resource for learning more about the CCSS and how state assessments may appear in the future.</a:t>
            </a:r>
          </a:p>
          <a:p>
            <a:pPr marL="280406" indent="-280406" defTabSz="1007886">
              <a:buFont typeface="Arial" pitchFamily="34" charset="0"/>
              <a:buChar char="•"/>
              <a:defRPr/>
            </a:pPr>
            <a:r>
              <a:rPr lang="en-US" dirty="0" smtClean="0"/>
              <a:t>The prototypes provided to date represent just a beginning to the complement of items and tasks that will be shared over time to represent the full range of assessment tasks that will be included on actual PARCC assessments beginning in 2014-2015. Additional prototypes and rubrics will be added over the coming months to paint a more complete picture of the PARCC assessment design in each content area and grade level.</a:t>
            </a:r>
          </a:p>
          <a:p>
            <a:pPr defTabSz="1007886">
              <a:defRPr/>
            </a:pPr>
            <a:endParaRPr lang="en-US" dirty="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06348"/>
            <a:fld id="{D5C811B0-520D-4274-B8E4-99ECFD24F3D2}" type="slidenum">
              <a:rPr lang="en-US"/>
              <a:pPr defTabSz="1006348"/>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06348"/>
            <a:fld id="{2F8E50FA-0D1A-402B-8397-33294F831FEC}" type="slidenum">
              <a:rPr lang="en-US"/>
              <a:pPr defTabSz="1006348"/>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168244" indent="-168244" defTabSz="1007886">
              <a:defRPr/>
            </a:pPr>
            <a:endParaRPr lang="en-US" sz="1000"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06348"/>
            <a:fld id="{D02F3371-7040-4019-9F13-081FCCDAC7DE}" type="slidenum">
              <a:rPr lang="en-US"/>
              <a:pPr defTabSz="1006348"/>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marL="168244" indent="-168244" defTabSz="1007886">
              <a:defRPr/>
            </a:pPr>
            <a:r>
              <a:rPr lang="en-US" dirty="0" smtClean="0"/>
              <a:t>Overview of two summative assessment components:</a:t>
            </a:r>
          </a:p>
          <a:p>
            <a:pPr marL="168244" indent="-168244" defTabSz="1007886">
              <a:defRPr/>
            </a:pPr>
            <a:endParaRPr lang="en-US" dirty="0" smtClean="0"/>
          </a:p>
          <a:p>
            <a:pPr marL="168244" indent="-168244" defTabSz="1007886">
              <a:buFontTx/>
              <a:buChar char="-"/>
              <a:defRPr/>
            </a:pPr>
            <a:r>
              <a:rPr lang="en-US" dirty="0" smtClean="0"/>
              <a:t>Performance-Based Assessment:</a:t>
            </a:r>
          </a:p>
          <a:p>
            <a:pPr marL="616894" lvl="1" indent="-168244" defTabSz="1007886">
              <a:buFontTx/>
              <a:buChar char="-"/>
              <a:defRPr/>
            </a:pPr>
            <a:r>
              <a:rPr lang="en-US" dirty="0" smtClean="0"/>
              <a:t>Administered as close to the end of the year as possible</a:t>
            </a:r>
          </a:p>
          <a:p>
            <a:pPr marL="616894" lvl="1" indent="-168244" defTabSz="1007886">
              <a:buFontTx/>
              <a:buChar char="-"/>
              <a:defRPr/>
            </a:pPr>
            <a:r>
              <a:rPr lang="en-US" dirty="0" smtClean="0"/>
              <a:t>Will include essays and other high-quality, complex items.</a:t>
            </a:r>
          </a:p>
          <a:p>
            <a:pPr marL="168244" indent="-168244" defTabSz="1007886">
              <a:buFontTx/>
              <a:buChar char="-"/>
              <a:defRPr/>
            </a:pPr>
            <a:r>
              <a:rPr lang="en-US" dirty="0" smtClean="0"/>
              <a:t>End-of-Year:</a:t>
            </a:r>
          </a:p>
          <a:p>
            <a:pPr marL="616894" lvl="1" indent="-168244" defTabSz="1007886">
              <a:buFontTx/>
              <a:buChar char="-"/>
              <a:defRPr/>
            </a:pPr>
            <a:r>
              <a:rPr lang="en-US" dirty="0" smtClean="0"/>
              <a:t>Computer-scored, but would be far from the traditional “multiple choice” tests. </a:t>
            </a:r>
          </a:p>
          <a:p>
            <a:pPr marL="616894" lvl="1" indent="-168244" defTabSz="1007886">
              <a:buFontTx/>
              <a:buChar char="-"/>
              <a:defRPr/>
            </a:pPr>
            <a:r>
              <a:rPr lang="en-US" dirty="0" smtClean="0"/>
              <a:t>There will be multistep problems and tasks that students must complete in order to find the correct answer. </a:t>
            </a:r>
          </a:p>
          <a:p>
            <a:pPr defTabSz="1007886">
              <a:defRPr/>
            </a:pPr>
            <a:endParaRPr lang="en-US" dirty="0" smtClean="0"/>
          </a:p>
          <a:p>
            <a:pPr defTabSz="1007886">
              <a:defRPr/>
            </a:pPr>
            <a:r>
              <a:rPr lang="en-US" dirty="0" smtClean="0"/>
              <a:t>Overview of formative components:</a:t>
            </a:r>
          </a:p>
          <a:p>
            <a:pPr defTabSz="1007886">
              <a:defRPr/>
            </a:pPr>
            <a:endParaRPr lang="en-US" dirty="0" smtClean="0"/>
          </a:p>
          <a:p>
            <a:pPr marL="168244" indent="-168244" defTabSz="1007886">
              <a:buFontTx/>
              <a:buChar char="-"/>
              <a:defRPr/>
            </a:pPr>
            <a:r>
              <a:rPr lang="en-US" dirty="0" smtClean="0"/>
              <a:t>Early Assessments: </a:t>
            </a:r>
          </a:p>
          <a:p>
            <a:pPr marL="616894" lvl="1" indent="-168244" defTabSz="1007886">
              <a:buFontTx/>
              <a:buChar char="-"/>
              <a:defRPr/>
            </a:pPr>
            <a:r>
              <a:rPr lang="en-US" dirty="0" smtClean="0"/>
              <a:t>Designed to be administered close to the beginning of the year.  </a:t>
            </a:r>
          </a:p>
          <a:p>
            <a:pPr marL="616894" lvl="1" indent="-168244" defTabSz="1007886">
              <a:buFontTx/>
              <a:buChar char="-"/>
              <a:defRPr/>
            </a:pPr>
            <a:r>
              <a:rPr lang="en-US" dirty="0" smtClean="0"/>
              <a:t>Will provide an early snapshot of achievement knowledge and skills so that educators can tailor instruction, supports for students, and professional development to meet students’ needs.</a:t>
            </a:r>
          </a:p>
          <a:p>
            <a:pPr marL="168244" indent="-168244" defTabSz="1007886">
              <a:defRPr/>
            </a:pPr>
            <a:endParaRPr lang="en-US" dirty="0" smtClean="0"/>
          </a:p>
          <a:p>
            <a:pPr marL="168244" indent="-168244" defTabSz="1007886">
              <a:buFontTx/>
              <a:buChar char="-"/>
              <a:defRPr/>
            </a:pPr>
            <a:r>
              <a:rPr lang="en-US" dirty="0" smtClean="0"/>
              <a:t>Mid-Year Assessment:</a:t>
            </a:r>
          </a:p>
          <a:p>
            <a:pPr marL="616894" lvl="1" indent="-168244" defTabSz="1007886">
              <a:buFontTx/>
              <a:buChar char="-"/>
              <a:defRPr/>
            </a:pPr>
            <a:r>
              <a:rPr lang="en-US" dirty="0" smtClean="0"/>
              <a:t>Designed to be administered near the middle of the school year.</a:t>
            </a:r>
          </a:p>
          <a:p>
            <a:pPr marL="616894" lvl="1" indent="-168244" defTabSz="1007886">
              <a:buFontTx/>
              <a:buChar char="-"/>
              <a:defRPr/>
            </a:pPr>
            <a:r>
              <a:rPr lang="en-US" dirty="0" smtClean="0"/>
              <a:t>Performance-based</a:t>
            </a:r>
          </a:p>
          <a:p>
            <a:pPr marL="616894" lvl="1" indent="-168244" defTabSz="1007886">
              <a:buFontTx/>
              <a:buChar char="-"/>
              <a:defRPr/>
            </a:pPr>
            <a:r>
              <a:rPr lang="en-US" dirty="0" smtClean="0"/>
              <a:t>Will focus on hard-to-measure standards in the CCSS</a:t>
            </a:r>
          </a:p>
          <a:p>
            <a:pPr marL="616894" lvl="1" indent="-168244" defTabSz="1007886">
              <a:buFontTx/>
              <a:buChar char="-"/>
              <a:defRPr/>
            </a:pPr>
            <a:r>
              <a:rPr lang="en-US" dirty="0" smtClean="0"/>
              <a:t>Teachers could score this assessment to get quick feedback on student learning relative to the CCSS.</a:t>
            </a:r>
          </a:p>
          <a:p>
            <a:pPr marL="168244" indent="-168244" defTabSz="1007886">
              <a:defRPr/>
            </a:pPr>
            <a:endParaRPr lang="en-US" dirty="0" smtClean="0"/>
          </a:p>
          <a:p>
            <a:pPr marL="168244" indent="-168244" defTabSz="1007886">
              <a:buFontTx/>
              <a:buChar char="-"/>
              <a:defRPr/>
            </a:pPr>
            <a:r>
              <a:rPr lang="en-US" dirty="0" smtClean="0"/>
              <a:t>These components are:</a:t>
            </a:r>
          </a:p>
          <a:p>
            <a:pPr marL="358920" lvl="1" indent="-179460" defTabSz="1007886">
              <a:buFont typeface="Wingdings" pitchFamily="2" charset="2"/>
              <a:buChar char="§"/>
              <a:defRPr/>
            </a:pPr>
            <a:r>
              <a:rPr lang="en-US" dirty="0" smtClean="0"/>
              <a:t>are formative assessments </a:t>
            </a:r>
          </a:p>
          <a:p>
            <a:pPr marL="358920" lvl="1" indent="-179460" defTabSz="1007886">
              <a:buFont typeface="Wingdings" pitchFamily="2" charset="2"/>
              <a:buChar char="§"/>
              <a:defRPr/>
            </a:pPr>
            <a:r>
              <a:rPr lang="en-US" dirty="0" smtClean="0"/>
              <a:t>are developed by PARCC with its grant funds </a:t>
            </a:r>
          </a:p>
          <a:p>
            <a:pPr marL="358920" lvl="1" indent="-179460" defTabSz="1007886">
              <a:buFont typeface="Wingdings" pitchFamily="2" charset="2"/>
              <a:buChar char="§"/>
              <a:defRPr/>
            </a:pPr>
            <a:r>
              <a:rPr lang="en-US" dirty="0" smtClean="0"/>
              <a:t>are available to all PARCC states and their local districts </a:t>
            </a:r>
          </a:p>
          <a:p>
            <a:pPr marL="358920" lvl="1" indent="-179460" defTabSz="1007886">
              <a:buFont typeface="Wingdings" pitchFamily="2" charset="2"/>
              <a:buChar char="§"/>
              <a:defRPr/>
            </a:pPr>
            <a:r>
              <a:rPr lang="en-US" dirty="0" smtClean="0"/>
              <a:t>are intended to be administered early and midway through the school year </a:t>
            </a:r>
          </a:p>
          <a:p>
            <a:pPr marL="358920" lvl="1" indent="-179460" defTabSz="1007886">
              <a:buFont typeface="Wingdings" pitchFamily="2" charset="2"/>
              <a:buChar char="§"/>
              <a:defRPr/>
            </a:pPr>
            <a:r>
              <a:rPr lang="en-US" dirty="0" smtClean="0"/>
              <a:t>however, allow for flexible administration-- they can be administered at locally determined times, including at the discretion of the classroom teacher </a:t>
            </a:r>
          </a:p>
          <a:p>
            <a:pPr marL="358920" lvl="1" indent="-179460" defTabSz="1007886">
              <a:buFont typeface="Wingdings" pitchFamily="2" charset="2"/>
              <a:buChar char="§"/>
              <a:defRPr/>
            </a:pPr>
            <a:r>
              <a:rPr lang="en-US" dirty="0" smtClean="0"/>
              <a:t>can be scored quickly -- some can be computer administered and scored, others can be scored by the classroom teacher -- so that teachers can have timely information that can inform instruction for their students</a:t>
            </a:r>
          </a:p>
          <a:p>
            <a:pPr marL="168244" indent="-168244" defTabSz="1007886">
              <a:defRPr/>
            </a:pPr>
            <a:endParaRPr lang="en-US" sz="1000" dirty="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06348"/>
            <a:fld id="{888AD223-DE65-4A32-AD64-9B42CA1E2D07}" type="slidenum">
              <a:rPr lang="en-US"/>
              <a:pPr defTabSz="1006348"/>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589"/>
              </a:spcBef>
              <a:spcAft>
                <a:spcPts val="589"/>
              </a:spcAft>
            </a:pPr>
            <a:endParaRPr lang="en-US" sz="2700" dirty="0"/>
          </a:p>
          <a:p>
            <a:pPr>
              <a:spcBef>
                <a:spcPct val="0"/>
              </a:spcBef>
            </a:pPr>
            <a:r>
              <a:rPr lang="en-US" dirty="0" smtClean="0"/>
              <a:t>There are five sub-claims as identified for the Math assessments.</a:t>
            </a:r>
          </a:p>
          <a:p>
            <a:pPr>
              <a:spcBef>
                <a:spcPct val="0"/>
              </a:spcBef>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06348"/>
            <a:fld id="{1B0DECB9-A3AE-419C-B12D-937B556B711D}" type="slidenum">
              <a:rPr lang="en-US"/>
              <a:pPr defTabSz="1006348"/>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standards are in place and understood, then we turn our focus to instruction that best supports those standards.  The C3</a:t>
            </a:r>
            <a:r>
              <a:rPr lang="en-US" baseline="0" dirty="0" smtClean="0"/>
              <a:t> standards were designed to prepare students for college, career and citizenship.  The skills necessary to fulfill those requirements need to be built in to daily instruction.</a:t>
            </a:r>
            <a:endParaRPr lang="en-US" dirty="0"/>
          </a:p>
        </p:txBody>
      </p:sp>
      <p:sp>
        <p:nvSpPr>
          <p:cNvPr id="4" name="Slide Number Placeholder 3"/>
          <p:cNvSpPr>
            <a:spLocks noGrp="1"/>
          </p:cNvSpPr>
          <p:nvPr>
            <p:ph type="sldNum" sz="quarter" idx="10"/>
          </p:nvPr>
        </p:nvSpPr>
        <p:spPr/>
        <p:txBody>
          <a:bodyPr/>
          <a:lstStyle/>
          <a:p>
            <a:fld id="{1381AB53-6379-411B-8BD7-57E72515C039}" type="slidenum">
              <a:rPr 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265990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56184F-CDE1-4632-954F-649B46F588FB}"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92E554-466C-46FB-842C-A09B50B7D1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BE8B8D-EC06-42E6-8DB7-7E07E6D2B273}"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5E0904-4514-4D4D-97B6-CCA8E21E7A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D5DF74-B95A-428D-91A3-9EC55324CF0B}"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8EB947-80B0-4B06-AB14-2B4590718C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426" tIns="45714" rIns="91426" bIns="45714"/>
          <a:lstStyle>
            <a:lvl1pPr marL="0" indent="0">
              <a:buNone/>
              <a:defRPr sz="3200"/>
            </a:lvl1pPr>
            <a:lvl2pPr marL="457132"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865" tIns="44933" rIns="89865" bIns="44933" anchor="ctr"/>
          <a:lstStyle>
            <a:lvl1pPr marL="168499"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43767144-EB85-4197-B306-FCBB3A479995}" type="slidenum">
              <a:rPr lang="en-US"/>
              <a:pPr>
                <a:defRPr/>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65" tIns="44933" rIns="89865" bIns="44933"/>
          <a:lstStyle>
            <a:lvl3pPr marL="898661" indent="17474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65" tIns="44933" rIns="89865" bIns="44933" anchor="ctr"/>
          <a:lstStyle>
            <a:lvl1pPr marL="168499"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65" tIns="44933" rIns="89865" bIns="44933"/>
          <a:lstStyle>
            <a:lvl1pPr>
              <a:buNone/>
              <a:defRPr sz="1200" b="1" i="1"/>
            </a:lvl1pPr>
          </a:lstStyle>
          <a:p>
            <a:pPr lvl="0"/>
            <a:r>
              <a:rPr lang="en-US" smtClean="0"/>
              <a:t>Click to edit Master text styles</a:t>
            </a:r>
          </a:p>
        </p:txBody>
      </p:sp>
      <p:sp>
        <p:nvSpPr>
          <p:cNvPr id="5" name="Slide Number Placeholder 2"/>
          <p:cNvSpPr>
            <a:spLocks noGrp="1"/>
          </p:cNvSpPr>
          <p:nvPr>
            <p:ph type="sldNum" sz="quarter" idx="15"/>
          </p:nvPr>
        </p:nvSpPr>
        <p:spPr/>
        <p:txBody>
          <a:bodyPr/>
          <a:lstStyle>
            <a:lvl1pPr>
              <a:defRPr smtClean="0">
                <a:solidFill>
                  <a:schemeClr val="tx1"/>
                </a:solidFill>
              </a:defRPr>
            </a:lvl1pPr>
          </a:lstStyle>
          <a:p>
            <a:pPr>
              <a:defRPr/>
            </a:pPr>
            <a:fld id="{B5B71B21-BC5D-4CB8-BB29-414AA089795B}" type="slidenum">
              <a:rPr lang="en-US"/>
              <a:pPr>
                <a:defRPr/>
              </a:pPr>
              <a:t>‹#›</a:t>
            </a:fld>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65" tIns="44933" rIns="89865" bIns="44933" anchor="ctr"/>
          <a:lstStyle>
            <a:lvl1pPr marL="168499"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9395874F-FF4F-48E3-9583-8E51AC59D92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65" tIns="44933" rIns="89865" bIns="44933" anchor="ctr"/>
          <a:lstStyle>
            <a:lvl1pPr marL="168499"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41F7F29-7CD0-4866-9BB6-3D8BF7E3F6B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426" tIns="45714" rIns="91426" bIns="45714"/>
          <a:lstStyle>
            <a:lvl1pPr marL="0" indent="0">
              <a:buNone/>
              <a:defRPr sz="3200"/>
            </a:lvl1pPr>
            <a:lvl2pPr marL="457132"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865" tIns="44933" rIns="89865" bIns="44933" anchor="ctr"/>
          <a:lstStyle>
            <a:lvl1pPr marL="168499"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43767144-EB85-4197-B306-FCBB3A479995}" type="slidenum">
              <a:rPr lang="en-US"/>
              <a:pPr>
                <a:defRPr/>
              </a:pPr>
              <a:t>‹#›</a:t>
            </a:fld>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2" descr="PARCC_Header_A2"/>
          <p:cNvPicPr>
            <a:picLocks noChangeAspect="1" noChangeArrowheads="1"/>
          </p:cNvPicPr>
          <p:nvPr userDrawn="1"/>
        </p:nvPicPr>
        <p:blipFill>
          <a:blip r:embed="rId2"/>
          <a:srcRect l="63492" r="5597"/>
          <a:stretch>
            <a:fillRect/>
          </a:stretch>
        </p:blipFill>
        <p:spPr bwMode="auto">
          <a:xfrm>
            <a:off x="0" y="0"/>
            <a:ext cx="2819136" cy="1215926"/>
          </a:xfrm>
          <a:prstGeom prst="rect">
            <a:avLst/>
          </a:prstGeom>
          <a:noFill/>
          <a:ln w="9525">
            <a:noFill/>
            <a:miter lim="800000"/>
            <a:headEnd/>
            <a:tailEnd/>
          </a:ln>
        </p:spPr>
      </p:pic>
      <p:sp>
        <p:nvSpPr>
          <p:cNvPr id="6" name="Rectangle 5"/>
          <p:cNvSpPr/>
          <p:nvPr userDrawn="1"/>
        </p:nvSpPr>
        <p:spPr>
          <a:xfrm>
            <a:off x="0" y="1218904"/>
            <a:ext cx="9144000" cy="153293"/>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65" tIns="44933" rIns="89865" bIns="44933" anchor="ctr"/>
          <a:lstStyle/>
          <a:p>
            <a:pPr algn="ctr" defTabSz="898661" fontAlgn="auto">
              <a:spcBef>
                <a:spcPts val="0"/>
              </a:spcBef>
              <a:spcAft>
                <a:spcPts val="0"/>
              </a:spcAft>
              <a:defRPr/>
            </a:pPr>
            <a:endParaRPr lang="en-US" dirty="0">
              <a:solidFill>
                <a:srgbClr val="8F23B3"/>
              </a:solidFill>
            </a:endParaRPr>
          </a:p>
        </p:txBody>
      </p:sp>
      <p:sp>
        <p:nvSpPr>
          <p:cNvPr id="7" name="Rectangle 6"/>
          <p:cNvSpPr/>
          <p:nvPr userDrawn="1"/>
        </p:nvSpPr>
        <p:spPr>
          <a:xfrm>
            <a:off x="0" y="1448099"/>
            <a:ext cx="9144000" cy="151805"/>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65" tIns="44933" rIns="89865" bIns="44933" anchor="ctr"/>
          <a:lstStyle/>
          <a:p>
            <a:pPr algn="ctr" defTabSz="898661" fontAlgn="auto">
              <a:spcBef>
                <a:spcPts val="0"/>
              </a:spcBef>
              <a:spcAft>
                <a:spcPts val="0"/>
              </a:spcAft>
              <a:defRPr/>
            </a:pPr>
            <a:endParaRPr lang="en-US" dirty="0">
              <a:solidFill>
                <a:srgbClr val="8F23B3"/>
              </a:solidFill>
            </a:endParaRPr>
          </a:p>
        </p:txBody>
      </p:sp>
      <p:pic>
        <p:nvPicPr>
          <p:cNvPr id="8" name="Picture 2" descr="PARCC_Header_A2"/>
          <p:cNvPicPr>
            <a:picLocks noChangeAspect="1" noChangeArrowheads="1"/>
          </p:cNvPicPr>
          <p:nvPr userDrawn="1"/>
        </p:nvPicPr>
        <p:blipFill>
          <a:blip r:embed="rId2"/>
          <a:srcRect r="68254"/>
          <a:stretch>
            <a:fillRect/>
          </a:stretch>
        </p:blipFill>
        <p:spPr bwMode="auto">
          <a:xfrm>
            <a:off x="6785240" y="5866806"/>
            <a:ext cx="2358760" cy="991195"/>
          </a:xfrm>
          <a:prstGeom prst="rect">
            <a:avLst/>
          </a:prstGeom>
          <a:noFill/>
          <a:ln w="9525">
            <a:noFill/>
            <a:miter lim="800000"/>
            <a:headEnd/>
            <a:tailEnd/>
          </a:ln>
        </p:spPr>
      </p:pic>
      <p:pic>
        <p:nvPicPr>
          <p:cNvPr id="9" name="Picture 2" descr="PARCC_Header_A2"/>
          <p:cNvPicPr>
            <a:picLocks noChangeAspect="1" noChangeArrowheads="1"/>
          </p:cNvPicPr>
          <p:nvPr userDrawn="1"/>
        </p:nvPicPr>
        <p:blipFill>
          <a:blip r:embed="rId2"/>
          <a:srcRect l="29744" r="68254"/>
          <a:stretch>
            <a:fillRect/>
          </a:stretch>
        </p:blipFill>
        <p:spPr bwMode="auto">
          <a:xfrm>
            <a:off x="6858001" y="5866806"/>
            <a:ext cx="148167" cy="991195"/>
          </a:xfrm>
          <a:prstGeom prst="rect">
            <a:avLst/>
          </a:prstGeom>
          <a:noFill/>
          <a:ln w="9525">
            <a:noFill/>
            <a:miter lim="800000"/>
            <a:headEnd/>
            <a:tailEnd/>
          </a:ln>
        </p:spPr>
      </p:pic>
      <p:sp>
        <p:nvSpPr>
          <p:cNvPr id="10" name="Rectangle 9"/>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65" tIns="44933" rIns="89865" bIns="44933" anchor="ctr"/>
          <a:lstStyle/>
          <a:p>
            <a:pPr algn="ctr" defTabSz="898661" fontAlgn="auto">
              <a:spcBef>
                <a:spcPts val="0"/>
              </a:spcBef>
              <a:spcAft>
                <a:spcPts val="0"/>
              </a:spcAft>
              <a:defRPr/>
            </a:pPr>
            <a:endParaRPr lang="en-US" dirty="0"/>
          </a:p>
        </p:txBody>
      </p:sp>
      <p:sp>
        <p:nvSpPr>
          <p:cNvPr id="19" name="Title 16"/>
          <p:cNvSpPr>
            <a:spLocks noGrp="1"/>
          </p:cNvSpPr>
          <p:nvPr>
            <p:ph type="title"/>
          </p:nvPr>
        </p:nvSpPr>
        <p:spPr>
          <a:xfrm>
            <a:off x="2819400" y="0"/>
            <a:ext cx="6324600" cy="1219200"/>
          </a:xfrm>
          <a:prstGeom prst="rect">
            <a:avLst/>
          </a:prstGeom>
        </p:spPr>
        <p:txBody>
          <a:bodyPr lIns="89865" tIns="44933" rIns="89865" bIns="44933" anchor="ctr"/>
          <a:lstStyle>
            <a:lvl1pPr marL="168499" indent="0" algn="l">
              <a:defRPr sz="2800"/>
            </a:lvl1pPr>
          </a:lstStyle>
          <a:p>
            <a:r>
              <a:rPr lang="en-US" dirty="0" smtClean="0"/>
              <a:t>Click to edit Master title style</a:t>
            </a:r>
            <a:endParaRPr lang="en-US" dirty="0"/>
          </a:p>
        </p:txBody>
      </p:sp>
      <p:sp>
        <p:nvSpPr>
          <p:cNvPr id="22" name="Text Placeholder 6"/>
          <p:cNvSpPr>
            <a:spLocks noGrp="1"/>
          </p:cNvSpPr>
          <p:nvPr>
            <p:ph type="body" sz="quarter" idx="14"/>
          </p:nvPr>
        </p:nvSpPr>
        <p:spPr>
          <a:xfrm>
            <a:off x="762002" y="6553200"/>
            <a:ext cx="3810000" cy="304800"/>
          </a:xfrm>
          <a:prstGeom prst="rect">
            <a:avLst/>
          </a:prstGeom>
        </p:spPr>
        <p:txBody>
          <a:bodyPr lIns="89865" tIns="44933" rIns="89865" bIns="44933"/>
          <a:lstStyle>
            <a:lvl1pPr>
              <a:buNone/>
              <a:defRPr sz="1200" b="1" i="1"/>
            </a:lvl1pPr>
          </a:lstStyle>
          <a:p>
            <a:pPr lvl="0"/>
            <a:r>
              <a:rPr lang="en-US" smtClean="0"/>
              <a:t>Click to edit Master text styles</a:t>
            </a:r>
          </a:p>
        </p:txBody>
      </p:sp>
      <p:sp>
        <p:nvSpPr>
          <p:cNvPr id="13" name="Text Placeholder 6"/>
          <p:cNvSpPr>
            <a:spLocks noGrp="1"/>
          </p:cNvSpPr>
          <p:nvPr>
            <p:ph type="body" sz="quarter" idx="13"/>
          </p:nvPr>
        </p:nvSpPr>
        <p:spPr>
          <a:xfrm>
            <a:off x="457200" y="1752600"/>
            <a:ext cx="8382000" cy="3810000"/>
          </a:xfrm>
          <a:prstGeom prst="rect">
            <a:avLst/>
          </a:prstGeom>
        </p:spPr>
        <p:txBody>
          <a:bodyPr lIns="89865" tIns="44933" rIns="89865" bIns="4493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4"/>
          <p:cNvSpPr>
            <a:spLocks noGrp="1"/>
          </p:cNvSpPr>
          <p:nvPr>
            <p:ph type="sldNum" sz="quarter" idx="15"/>
          </p:nvPr>
        </p:nvSpPr>
        <p:spPr/>
        <p:txBody>
          <a:bodyPr/>
          <a:lstStyle>
            <a:lvl1pPr algn="ctr">
              <a:defRPr sz="1400" smtClean="0">
                <a:solidFill>
                  <a:sysClr val="windowText" lastClr="000000"/>
                </a:solidFill>
              </a:defRPr>
            </a:lvl1pPr>
          </a:lstStyle>
          <a:p>
            <a:pPr>
              <a:defRPr/>
            </a:pPr>
            <a:fld id="{2E0FF727-DC0A-4BEB-B06D-0B25618C57B5}" type="slidenum">
              <a:rPr lang="en-US"/>
              <a:pPr>
                <a:defRPr/>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C2FFE9-14ED-4D5E-908C-BF39EB7B5667}"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F026C2-4071-4FB1-AEA0-0D33780066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0FBA40-63D6-4DC5-BC1E-1688A02609A0}"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0F6DD-D723-473C-A412-087AC78410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123518-8741-4E7C-A4DB-012BE2AD5EC2}"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334398-F3C8-4FA8-AD45-230C3AE17C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1E3AB8-8148-411A-A195-C0063281CB43}" type="datetimeFigureOut">
              <a:rPr lang="en-US"/>
              <a:pPr>
                <a:defRPr/>
              </a:pPr>
              <a:t>10/29/2012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FA10F6-0E8B-457A-9DEC-BA9B01422E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106EBA-3468-4F1B-A54F-436C6700645A}" type="datetimeFigureOut">
              <a:rPr lang="en-US"/>
              <a:pPr>
                <a:defRPr/>
              </a:pPr>
              <a:t>10/29/2012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02E112-92E2-4000-B89E-0951F037FD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703672-3821-4B11-A221-B96E48832581}" type="datetimeFigureOut">
              <a:rPr lang="en-US"/>
              <a:pPr>
                <a:defRPr/>
              </a:pPr>
              <a:t>10/29/2012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A864F4-24FA-456D-ABEA-AA8BC76FAC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DD4BF9-4610-4DAA-A61A-A0470715BE21}"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9A733B-178C-4F9E-A5D3-9A6291B197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81A2DB-3F14-4052-B756-1AE2DBEEAE3D}" type="datetimeFigureOut">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3E1405-1245-443B-B303-74B6DC20DE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4494E6F-888C-4468-AE15-F63EF7764898}" type="datetimeFigureOut">
              <a:rPr lang="en-US"/>
              <a:pPr>
                <a:defRPr/>
              </a:pPr>
              <a:t>10/29/2012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8C5D67-B046-4F87-8C66-1A7EC8B5EA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Toolkit%20" TargetMode="Externa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164.58.238.140/tcs/?id=AAB9E1E7-B14D-4092-BB50-7229F978C36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Toolkit%20" TargetMode="External"/><Relationship Id="rId3" Type="http://schemas.openxmlformats.org/officeDocument/2006/relationships/diagramData" Target="../diagrams/data2.xm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eachingchannel.org/videos/mingle-count-a-game-of-number-sens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teachingchannel.org/videos/statistical-analysis-lesson"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reachcommoncoreweebly.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parcconline.org/parcc-content-framework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ACH ppt cover.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p:cNvGraphicFramePr>
            <a:graphicFrameLocks noGrp="1"/>
          </p:cNvGraphicFramePr>
          <p:nvPr>
            <p:ph type="pic" idx="1"/>
          </p:nvPr>
        </p:nvGraphicFramePr>
        <p:xfrm>
          <a:off x="150399" y="2819400"/>
          <a:ext cx="8839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3" name="Title 2"/>
          <p:cNvSpPr>
            <a:spLocks noGrp="1"/>
          </p:cNvSpPr>
          <p:nvPr>
            <p:ph type="title"/>
          </p:nvPr>
        </p:nvSpPr>
        <p:spPr bwMode="auto">
          <a:noFill/>
          <a:ln>
            <a:miter lim="800000"/>
            <a:headEnd/>
            <a:tailEnd/>
          </a:ln>
        </p:spPr>
        <p:txBody>
          <a:bodyPr vert="horz" wrap="square" numCol="1" anchorCtr="0" compatLnSpc="1">
            <a:prstTxWarp prst="textNoShape">
              <a:avLst/>
            </a:prstTxWarp>
          </a:bodyPr>
          <a:lstStyle/>
          <a:p>
            <a:pPr marL="0" algn="ctr"/>
            <a:r>
              <a:rPr lang="en-US" sz="3200" b="1" dirty="0" smtClean="0"/>
              <a:t>Claims Driving Design: Mathematics</a:t>
            </a:r>
          </a:p>
        </p:txBody>
      </p:sp>
      <p:sp>
        <p:nvSpPr>
          <p:cNvPr id="2" name="Slide Number Placeholder 1"/>
          <p:cNvSpPr>
            <a:spLocks noGrp="1"/>
          </p:cNvSpPr>
          <p:nvPr>
            <p:ph type="sldNum" sz="quarter" idx="10"/>
          </p:nvPr>
        </p:nvSpPr>
        <p:spPr/>
        <p:txBody>
          <a:bodyPr>
            <a:normAutofit/>
          </a:bodyPr>
          <a:lstStyle/>
          <a:p>
            <a:pPr>
              <a:defRPr/>
            </a:pPr>
            <a:fld id="{DF222170-A367-4C5E-B853-B8DF6315663B}" type="slidenum">
              <a:rPr lang="en-US"/>
              <a:pPr>
                <a:defRPr/>
              </a:pPr>
              <a:t>10</a:t>
            </a:fld>
            <a:endParaRPr lang="en-US" dirty="0"/>
          </a:p>
        </p:txBody>
      </p:sp>
      <p:grpSp>
        <p:nvGrpSpPr>
          <p:cNvPr id="3" name="Group 4"/>
          <p:cNvGrpSpPr>
            <a:grpSpLocks/>
          </p:cNvGrpSpPr>
          <p:nvPr/>
        </p:nvGrpSpPr>
        <p:grpSpPr bwMode="auto">
          <a:xfrm>
            <a:off x="162720" y="1753197"/>
            <a:ext cx="8829146" cy="931664"/>
            <a:chOff x="5341" y="41532"/>
            <a:chExt cx="8828516" cy="1025267"/>
          </a:xfrm>
        </p:grpSpPr>
        <p:sp>
          <p:nvSpPr>
            <p:cNvPr id="6" name="Rounded Rectangle 5"/>
            <p:cNvSpPr/>
            <p:nvPr/>
          </p:nvSpPr>
          <p:spPr>
            <a:xfrm>
              <a:off x="5341" y="41532"/>
              <a:ext cx="8828516" cy="1025267"/>
            </a:xfrm>
            <a:prstGeom prst="roundRect">
              <a:avLst>
                <a:gd name="adj" fmla="val 10000"/>
              </a:avLst>
            </a:prstGeom>
            <a:ln w="57150">
              <a:solidFill>
                <a:srgbClr val="78488E"/>
              </a:solidFill>
            </a:ln>
          </p:spPr>
          <p:style>
            <a:lnRef idx="2">
              <a:schemeClr val="accent5"/>
            </a:lnRef>
            <a:fillRef idx="1">
              <a:schemeClr val="lt1"/>
            </a:fillRef>
            <a:effectRef idx="0">
              <a:schemeClr val="accent5"/>
            </a:effectRef>
            <a:fontRef idx="minor">
              <a:schemeClr val="dk1"/>
            </a:fontRef>
          </p:style>
        </p:sp>
        <p:sp>
          <p:nvSpPr>
            <p:cNvPr id="7" name="Rounded Rectangle 4"/>
            <p:cNvSpPr/>
            <p:nvPr/>
          </p:nvSpPr>
          <p:spPr>
            <a:xfrm>
              <a:off x="63545" y="57910"/>
              <a:ext cx="8767666" cy="1008889"/>
            </a:xfrm>
            <a:prstGeom prst="rect">
              <a:avLst/>
            </a:prstGeom>
            <a:ln>
              <a:noFill/>
            </a:ln>
          </p:spPr>
          <p:style>
            <a:lnRef idx="0">
              <a:scrgbClr r="0" g="0" b="0"/>
            </a:lnRef>
            <a:fillRef idx="0">
              <a:scrgbClr r="0" g="0" b="0"/>
            </a:fillRef>
            <a:effectRef idx="0">
              <a:scrgbClr r="0" g="0" b="0"/>
            </a:effectRef>
            <a:fontRef idx="minor">
              <a:schemeClr val="dk1"/>
            </a:fontRef>
          </p:style>
          <p:txBody>
            <a:bodyPr lIns="114300" tIns="114300" rIns="114300" bIns="114300" spcCol="1270" anchor="ctr"/>
            <a:lstStyle/>
            <a:p>
              <a:pPr algn="ctr" defTabSz="1333301" fontAlgn="auto">
                <a:lnSpc>
                  <a:spcPct val="90000"/>
                </a:lnSpc>
                <a:spcAft>
                  <a:spcPct val="35000"/>
                </a:spcAft>
                <a:defRPr/>
              </a:pPr>
              <a:r>
                <a:rPr lang="en-US" sz="3000" dirty="0">
                  <a:solidFill>
                    <a:schemeClr val="tx1"/>
                  </a:solidFill>
                </a:rPr>
                <a:t>Students are on-track or ready for college and careers </a:t>
              </a:r>
            </a:p>
          </p:txBody>
        </p:sp>
      </p:grpSp>
      <p:sp>
        <p:nvSpPr>
          <p:cNvPr id="46086" name="TextBox 7"/>
          <p:cNvSpPr txBox="1">
            <a:spLocks noChangeArrowheads="1"/>
          </p:cNvSpPr>
          <p:nvPr/>
        </p:nvSpPr>
        <p:spPr bwMode="auto">
          <a:xfrm>
            <a:off x="444500" y="6511231"/>
            <a:ext cx="4889500" cy="327005"/>
          </a:xfrm>
          <a:prstGeom prst="rect">
            <a:avLst/>
          </a:prstGeom>
          <a:noFill/>
          <a:ln w="9525">
            <a:noFill/>
            <a:miter lim="800000"/>
            <a:headEnd/>
            <a:tailEnd/>
          </a:ln>
        </p:spPr>
        <p:txBody>
          <a:bodyPr lIns="80002" tIns="40001" rIns="80002" bIns="40001">
            <a:spAutoFit/>
          </a:bodyPr>
          <a:lstStyle/>
          <a:p>
            <a:r>
              <a:rPr lang="en-US" sz="1600" b="1" dirty="0">
                <a:solidFill>
                  <a:srgbClr val="8F23B3"/>
                </a:solidFill>
              </a:rPr>
              <a:t>*See PARCC Model Content Frameworks for details</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Prototype Item Discussion</a:t>
            </a:r>
          </a:p>
        </p:txBody>
      </p:sp>
      <p:sp>
        <p:nvSpPr>
          <p:cNvPr id="4099" name="Content Placeholder 2"/>
          <p:cNvSpPr>
            <a:spLocks noGrp="1"/>
          </p:cNvSpPr>
          <p:nvPr>
            <p:ph idx="1"/>
          </p:nvPr>
        </p:nvSpPr>
        <p:spPr>
          <a:xfrm>
            <a:off x="457200" y="2014538"/>
            <a:ext cx="8229600" cy="3471862"/>
          </a:xfrm>
        </p:spPr>
        <p:txBody>
          <a:bodyPr/>
          <a:lstStyle/>
          <a:p>
            <a:pPr marL="0" indent="0">
              <a:buFont typeface="Arial" charset="0"/>
              <a:buNone/>
            </a:pPr>
            <a:r>
              <a:rPr lang="en-US" smtClean="0"/>
              <a:t>1. What about the prototype items is surprising? 	What about them is exactly as you expected?</a:t>
            </a:r>
          </a:p>
          <a:p>
            <a:pPr marL="0" indent="0">
              <a:buFont typeface="Arial" charset="0"/>
              <a:buNone/>
            </a:pPr>
            <a:endParaRPr lang="en-US" smtClean="0"/>
          </a:p>
          <a:p>
            <a:pPr marL="0" indent="0">
              <a:buFont typeface="Arial" charset="0"/>
              <a:buNone/>
            </a:pPr>
            <a:r>
              <a:rPr lang="en-US" smtClean="0"/>
              <a:t>2. How can your school use the prototype items 	to assist teachers with instructional planning?</a:t>
            </a:r>
          </a:p>
        </p:txBody>
      </p:sp>
      <p:pic>
        <p:nvPicPr>
          <p:cNvPr id="4100" name="Picture 3" descr="REACH ppt bottom.jpg"/>
          <p:cNvPicPr>
            <a:picLocks noChangeAspect="1"/>
          </p:cNvPicPr>
          <p:nvPr/>
        </p:nvPicPr>
        <p:blipFill>
          <a:blip r:embed="rId2"/>
          <a:srcRect/>
          <a:stretch>
            <a:fillRect/>
          </a:stretch>
        </p:blipFill>
        <p:spPr bwMode="auto">
          <a:xfrm>
            <a:off x="0" y="5527675"/>
            <a:ext cx="9144000" cy="13303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3" descr="REACH ppt bottom.jpg">
            <a:hlinkClick r:id="rId2" action="ppaction://hlinkfile"/>
          </p:cNvPr>
          <p:cNvPicPr>
            <a:picLocks noChangeAspect="1"/>
          </p:cNvPicPr>
          <p:nvPr/>
        </p:nvPicPr>
        <p:blipFill>
          <a:blip r:embed="rId3"/>
          <a:srcRect/>
          <a:stretch>
            <a:fillRect/>
          </a:stretch>
        </p:blipFill>
        <p:spPr bwMode="auto">
          <a:xfrm>
            <a:off x="0" y="4932727"/>
            <a:ext cx="9144000" cy="192527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Oklahoma Assessment Transition</a:t>
            </a:r>
            <a:endParaRPr lang="en-US" dirty="0"/>
          </a:p>
        </p:txBody>
      </p:sp>
      <p:pic>
        <p:nvPicPr>
          <p:cNvPr id="8194" name="Picture 2" descr="http://static.guim.co.uk/sys-images/Guardian/Pix/cartoons/2012/7/5/1341486430939/teaching-english-008.jpg">
            <a:hlinkClick r:id="rId4"/>
          </p:cNvPr>
          <p:cNvPicPr>
            <a:picLocks noChangeAspect="1" noChangeArrowheads="1"/>
          </p:cNvPicPr>
          <p:nvPr/>
        </p:nvPicPr>
        <p:blipFill>
          <a:blip r:embed="rId5"/>
          <a:srcRect/>
          <a:stretch>
            <a:fillRect/>
          </a:stretch>
        </p:blipFill>
        <p:spPr bwMode="auto">
          <a:xfrm>
            <a:off x="2335213" y="1628513"/>
            <a:ext cx="4381500" cy="26289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Instruction</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675034869"/>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Admin\AppData\Local\Microsoft\Windows\Temporary Internet Files\Content.IE5\HZJFK87X\MC900434901[1].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718250" y="765276"/>
            <a:ext cx="1524000"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REACH ppt bottom.jpg">
            <a:hlinkClick r:id="rId8" action="ppaction://hlinkfile"/>
          </p:cNvPr>
          <p:cNvPicPr>
            <a:picLocks noChangeAspect="1"/>
          </p:cNvPicPr>
          <p:nvPr/>
        </p:nvPicPr>
        <p:blipFill>
          <a:blip r:embed="rId9"/>
          <a:srcRect/>
          <a:stretch>
            <a:fillRect/>
          </a:stretch>
        </p:blipFill>
        <p:spPr bwMode="auto">
          <a:xfrm>
            <a:off x="0" y="4932727"/>
            <a:ext cx="9144000" cy="1925273"/>
          </a:xfrm>
          <a:prstGeom prst="rect">
            <a:avLst/>
          </a:prstGeom>
          <a:noFill/>
          <a:ln w="9525">
            <a:noFill/>
            <a:miter lim="800000"/>
            <a:headEnd/>
            <a:tailEnd/>
          </a:ln>
        </p:spPr>
      </p:pic>
    </p:spTree>
    <p:extLst>
      <p:ext uri="{BB962C8B-B14F-4D97-AF65-F5344CB8AC3E}">
        <p14:creationId xmlns="" xmlns:p14="http://schemas.microsoft.com/office/powerpoint/2010/main" val="1167187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533400" y="289171"/>
            <a:ext cx="7086349" cy="6587490"/>
          </a:xfrm>
        </p:spPr>
      </p:pic>
    </p:spTree>
    <p:extLst>
      <p:ext uri="{BB962C8B-B14F-4D97-AF65-F5344CB8AC3E}">
        <p14:creationId xmlns="" xmlns:p14="http://schemas.microsoft.com/office/powerpoint/2010/main" val="2077723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455874"/>
            <a:ext cx="7971894" cy="5868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18966525">
            <a:off x="1123711" y="3357099"/>
            <a:ext cx="4445422" cy="636411"/>
          </a:xfrm>
          <a:prstGeom prst="rightArrow">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Listening-Reading-Speaking-Writing-Research/Inquiry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1464995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Mingle (Elementary)</a:t>
            </a:r>
            <a:endParaRPr lang="en-US" dirty="0"/>
          </a:p>
        </p:txBody>
      </p:sp>
      <p:pic>
        <p:nvPicPr>
          <p:cNvPr id="7170" name="Picture 2" descr="http://1.bp.blogspot.com/-5vrUggoIHFo/T4UcSX2XfnI/AAAAAAAAAEo/ySms_9AjbW4/s1600/teaching...png">
            <a:hlinkClick r:id="rId2"/>
          </p:cNvPr>
          <p:cNvPicPr>
            <a:picLocks noChangeAspect="1" noChangeArrowheads="1"/>
          </p:cNvPicPr>
          <p:nvPr/>
        </p:nvPicPr>
        <p:blipFill>
          <a:blip r:embed="rId3"/>
          <a:srcRect/>
          <a:stretch>
            <a:fillRect/>
          </a:stretch>
        </p:blipFill>
        <p:spPr bwMode="auto">
          <a:xfrm>
            <a:off x="1560351" y="1540177"/>
            <a:ext cx="5528345" cy="400497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 (Secondary)</a:t>
            </a:r>
            <a:endParaRPr lang="en-US" dirty="0"/>
          </a:p>
        </p:txBody>
      </p:sp>
      <p:pic>
        <p:nvPicPr>
          <p:cNvPr id="50178" name="Picture 2" descr="http://cdn-static.zdnet.com/i/story/13/39/335818/all-you-need-to-know-about-big-data.jpg">
            <a:hlinkClick r:id="rId2"/>
          </p:cNvPr>
          <p:cNvPicPr>
            <a:picLocks noChangeAspect="1" noChangeArrowheads="1"/>
          </p:cNvPicPr>
          <p:nvPr/>
        </p:nvPicPr>
        <p:blipFill>
          <a:blip r:embed="rId3"/>
          <a:srcRect/>
          <a:stretch>
            <a:fillRect/>
          </a:stretch>
        </p:blipFill>
        <p:spPr bwMode="auto">
          <a:xfrm>
            <a:off x="1511869" y="1417638"/>
            <a:ext cx="5905500" cy="44291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Box 2"/>
          <p:cNvSpPr txBox="1"/>
          <p:nvPr/>
        </p:nvSpPr>
        <p:spPr>
          <a:xfrm>
            <a:off x="973123" y="2114026"/>
            <a:ext cx="7013196" cy="2092881"/>
          </a:xfrm>
          <a:prstGeom prst="rect">
            <a:avLst/>
          </a:prstGeom>
          <a:noFill/>
        </p:spPr>
        <p:txBody>
          <a:bodyPr wrap="square" rtlCol="0">
            <a:spAutoFit/>
          </a:bodyPr>
          <a:lstStyle/>
          <a:p>
            <a:pPr>
              <a:buFont typeface="Arial" pitchFamily="34" charset="0"/>
              <a:buChar char="•"/>
            </a:pPr>
            <a:r>
              <a:rPr lang="en-US" sz="2800" dirty="0" smtClean="0"/>
              <a:t>Evaluations</a:t>
            </a:r>
          </a:p>
          <a:p>
            <a:pPr>
              <a:buFont typeface="Arial" pitchFamily="34" charset="0"/>
              <a:buChar char="•"/>
            </a:pPr>
            <a:r>
              <a:rPr lang="en-US" sz="2800" dirty="0" smtClean="0"/>
              <a:t>Visit </a:t>
            </a:r>
            <a:r>
              <a:rPr lang="en-US" sz="2800" dirty="0" smtClean="0">
                <a:hlinkClick r:id="rId2"/>
              </a:rPr>
              <a:t>http://reachcommoncoreweebly.com</a:t>
            </a:r>
            <a:endParaRPr lang="en-US" sz="2800" dirty="0" smtClean="0"/>
          </a:p>
          <a:p>
            <a:pPr>
              <a:buFont typeface="Arial" pitchFamily="34" charset="0"/>
              <a:buChar char="•"/>
            </a:pPr>
            <a:r>
              <a:rPr lang="en-US" sz="2800" dirty="0" smtClean="0"/>
              <a:t>K20 Alt</a:t>
            </a:r>
          </a:p>
          <a:p>
            <a:pPr>
              <a:buFont typeface="Arial" pitchFamily="34" charset="0"/>
              <a:buChar char="•"/>
            </a:pPr>
            <a:r>
              <a:rPr lang="en-US" sz="2800" dirty="0" smtClean="0"/>
              <a:t>Teaching Channel</a:t>
            </a:r>
          </a:p>
          <a:p>
            <a:pPr>
              <a:buFont typeface="Arial" pitchFamily="34" charset="0"/>
              <a:buChar cha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Placeholder 5"/>
          <p:cNvPicPr>
            <a:picLocks noGrp="1" noChangeAspect="1"/>
          </p:cNvPicPr>
          <p:nvPr>
            <p:ph type="pic" idx="1"/>
          </p:nvPr>
        </p:nvPicPr>
        <p:blipFill>
          <a:blip r:embed="rId3"/>
          <a:srcRect t="5415" b="5415"/>
          <a:stretch>
            <a:fillRect/>
          </a:stretch>
        </p:blipFill>
        <p:spPr bwMode="auto">
          <a:xfrm>
            <a:off x="304272" y="1219200"/>
            <a:ext cx="8458729" cy="4872633"/>
          </a:xfrm>
          <a:noFill/>
          <a:ln>
            <a:miter lim="800000"/>
            <a:headEnd/>
            <a:tailEnd/>
          </a:ln>
        </p:spPr>
      </p:pic>
      <p:sp>
        <p:nvSpPr>
          <p:cNvPr id="30723" name="Title 8"/>
          <p:cNvSpPr>
            <a:spLocks noGrp="1"/>
          </p:cNvSpPr>
          <p:nvPr>
            <p:ph type="title"/>
          </p:nvPr>
        </p:nvSpPr>
        <p:spPr bwMode="auto">
          <a:noFill/>
          <a:ln>
            <a:miter lim="800000"/>
            <a:headEnd/>
            <a:tailEnd/>
          </a:ln>
        </p:spPr>
        <p:txBody>
          <a:bodyPr vert="horz" wrap="square" numCol="1" anchorCtr="0" compatLnSpc="1">
            <a:prstTxWarp prst="textNoShape">
              <a:avLst/>
            </a:prstTxWarp>
          </a:bodyPr>
          <a:lstStyle/>
          <a:p>
            <a:pPr marL="168068"/>
            <a:r>
              <a:rPr lang="en-US" b="1" dirty="0" smtClean="0"/>
              <a:t>Partnership for Assessment of Readiness for College and Careers (PARCC)</a:t>
            </a:r>
          </a:p>
        </p:txBody>
      </p:sp>
      <p:sp>
        <p:nvSpPr>
          <p:cNvPr id="4" name="Slide Number Placeholder 3"/>
          <p:cNvSpPr>
            <a:spLocks noGrp="1"/>
          </p:cNvSpPr>
          <p:nvPr>
            <p:ph type="sldNum" sz="quarter" idx="10"/>
          </p:nvPr>
        </p:nvSpPr>
        <p:spPr/>
        <p:txBody>
          <a:bodyPr lIns="91426" tIns="45714" rIns="91426" bIns="45714">
            <a:normAutofit/>
          </a:bodyPr>
          <a:lstStyle/>
          <a:p>
            <a:pPr>
              <a:defRPr/>
            </a:pPr>
            <a:fld id="{65A12A3C-CEFC-405B-9AC3-4AE9214E74F5}" type="slidenum">
              <a:rPr lang="en-US"/>
              <a:pPr>
                <a:defRPr/>
              </a:pPr>
              <a:t>2</a:t>
            </a:fld>
            <a:endParaRPr lang="en-US" dirty="0"/>
          </a:p>
        </p:txBody>
      </p:sp>
      <p:pic>
        <p:nvPicPr>
          <p:cNvPr id="30725" name="Picture 2"/>
          <p:cNvPicPr>
            <a:picLocks noChangeAspect="1"/>
          </p:cNvPicPr>
          <p:nvPr/>
        </p:nvPicPr>
        <p:blipFill>
          <a:blip r:embed="rId4"/>
          <a:srcRect/>
          <a:stretch>
            <a:fillRect/>
          </a:stretch>
        </p:blipFill>
        <p:spPr bwMode="auto">
          <a:xfrm>
            <a:off x="7440085" y="3914180"/>
            <a:ext cx="1448594" cy="1268016"/>
          </a:xfrm>
          <a:prstGeom prst="rect">
            <a:avLst/>
          </a:prstGeom>
          <a:noFill/>
          <a:ln w="9525">
            <a:noFill/>
            <a:miter lim="800000"/>
            <a:headEnd/>
            <a:tailEnd/>
          </a:ln>
        </p:spPr>
      </p:pic>
      <p:pic>
        <p:nvPicPr>
          <p:cNvPr id="30726" name="Picture 3"/>
          <p:cNvPicPr>
            <a:picLocks noChangeAspect="1" noChangeArrowheads="1"/>
          </p:cNvPicPr>
          <p:nvPr/>
        </p:nvPicPr>
        <p:blipFill>
          <a:blip r:embed="rId5"/>
          <a:srcRect l="25267" r="19463"/>
          <a:stretch>
            <a:fillRect/>
          </a:stretch>
        </p:blipFill>
        <p:spPr bwMode="auto">
          <a:xfrm>
            <a:off x="1890448" y="6295430"/>
            <a:ext cx="4824677" cy="31700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1"/>
          <p:cNvSpPr>
            <a:spLocks noGrp="1"/>
          </p:cNvSpPr>
          <p:nvPr>
            <p:ph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normAutofit lnSpcReduction="10000"/>
          </a:bodyPr>
          <a:lstStyle/>
          <a:p>
            <a:pPr marL="449196" indent="-449196" defTabSz="898661">
              <a:spcAft>
                <a:spcPts val="600"/>
              </a:spcAft>
              <a:buFont typeface="Calibri" pitchFamily="34" charset="0"/>
              <a:buAutoNum type="arabicPeriod"/>
              <a:defRPr/>
            </a:pPr>
            <a:r>
              <a:rPr lang="en-US" sz="2800" dirty="0"/>
              <a:t>Create high-quality assessments </a:t>
            </a:r>
          </a:p>
          <a:p>
            <a:pPr marL="449196" indent="-449196" defTabSz="898661">
              <a:spcAft>
                <a:spcPts val="600"/>
              </a:spcAft>
              <a:buFont typeface="Calibri" pitchFamily="34" charset="0"/>
              <a:buAutoNum type="arabicPeriod"/>
              <a:defRPr/>
            </a:pPr>
            <a:r>
              <a:rPr lang="en-US" sz="2800" dirty="0"/>
              <a:t>Build a pathway to college and career readiness for </a:t>
            </a:r>
            <a:r>
              <a:rPr lang="en-US" sz="2800" b="1" i="1" dirty="0"/>
              <a:t>all</a:t>
            </a:r>
            <a:r>
              <a:rPr lang="en-US" sz="2800" dirty="0"/>
              <a:t> students</a:t>
            </a:r>
          </a:p>
          <a:p>
            <a:pPr marL="449196" indent="-449196" defTabSz="898661">
              <a:spcAft>
                <a:spcPts val="600"/>
              </a:spcAft>
              <a:buFont typeface="Calibri" pitchFamily="34" charset="0"/>
              <a:buAutoNum type="arabicPeriod"/>
              <a:defRPr/>
            </a:pPr>
            <a:r>
              <a:rPr lang="en-US" sz="2800" dirty="0"/>
              <a:t>Support educators in the classroom</a:t>
            </a:r>
          </a:p>
          <a:p>
            <a:pPr marL="449196" indent="-449196" defTabSz="898661">
              <a:spcAft>
                <a:spcPts val="600"/>
              </a:spcAft>
              <a:buFont typeface="Calibri" pitchFamily="34" charset="0"/>
              <a:buAutoNum type="arabicPeriod"/>
              <a:defRPr/>
            </a:pPr>
            <a:r>
              <a:rPr lang="en-US" sz="2800" dirty="0"/>
              <a:t>Develop 21</a:t>
            </a:r>
            <a:r>
              <a:rPr lang="en-US" sz="2800" baseline="30000" dirty="0"/>
              <a:t>st</a:t>
            </a:r>
            <a:r>
              <a:rPr lang="en-US" sz="2800" dirty="0"/>
              <a:t> century, technology-based assessments</a:t>
            </a:r>
          </a:p>
          <a:p>
            <a:pPr marL="449196" indent="-449196" defTabSz="898661">
              <a:spcAft>
                <a:spcPts val="600"/>
              </a:spcAft>
              <a:buFont typeface="Calibri" pitchFamily="34" charset="0"/>
              <a:buAutoNum type="arabicPeriod"/>
              <a:defRPr/>
            </a:pPr>
            <a:r>
              <a:rPr lang="en-US" sz="2800" dirty="0"/>
              <a:t>Advance accountability at all levels</a:t>
            </a:r>
          </a:p>
          <a:p>
            <a:pPr marL="449196" indent="-449196" defTabSz="898661">
              <a:spcAft>
                <a:spcPts val="600"/>
              </a:spcAft>
              <a:buFont typeface="Calibri" pitchFamily="34" charset="0"/>
              <a:buAutoNum type="arabicPeriod"/>
              <a:defRPr/>
            </a:pPr>
            <a:r>
              <a:rPr lang="en-US" sz="2800" dirty="0">
                <a:solidFill>
                  <a:schemeClr val="tx1">
                    <a:lumMod val="50000"/>
                    <a:lumOff val="50000"/>
                  </a:schemeClr>
                </a:solidFill>
              </a:rPr>
              <a:t>Build an assessment that is sustainable and affordable </a:t>
            </a:r>
          </a:p>
          <a:p>
            <a:pPr marL="449196" indent="-449196" defTabSz="898661">
              <a:spcAft>
                <a:spcPts val="600"/>
              </a:spcAft>
              <a:buFont typeface="Calibri" pitchFamily="34" charset="0"/>
              <a:buAutoNum type="arabicPeriod"/>
              <a:defRPr/>
            </a:pPr>
            <a:endParaRPr lang="en-US" sz="2800" dirty="0"/>
          </a:p>
        </p:txBody>
      </p:sp>
      <p:sp>
        <p:nvSpPr>
          <p:cNvPr id="31748" name="Title 2"/>
          <p:cNvSpPr>
            <a:spLocks noGrp="1"/>
          </p:cNvSpPr>
          <p:nvPr>
            <p:ph type="title"/>
          </p:nvPr>
        </p:nvSpPr>
        <p:spPr bwMode="auto">
          <a:noFill/>
          <a:ln>
            <a:miter lim="800000"/>
            <a:headEnd/>
            <a:tailEnd/>
          </a:ln>
        </p:spPr>
        <p:txBody>
          <a:bodyPr vert="horz" wrap="square" numCol="1" anchorCtr="0" compatLnSpc="1">
            <a:prstTxWarp prst="textNoShape">
              <a:avLst/>
            </a:prstTxWarp>
          </a:bodyPr>
          <a:lstStyle/>
          <a:p>
            <a:pPr marL="168068"/>
            <a:r>
              <a:rPr lang="en-US" dirty="0" smtClean="0"/>
              <a:t>The PARCC Goals</a:t>
            </a:r>
          </a:p>
        </p:txBody>
      </p:sp>
      <p:sp>
        <p:nvSpPr>
          <p:cNvPr id="31749" name="Text Placeholder 1"/>
          <p:cNvSpPr>
            <a:spLocks noGrp="1"/>
          </p:cNvSpPr>
          <p:nvPr>
            <p:ph type="body" sz="quarter" idx="14"/>
          </p:nvPr>
        </p:nvSpPr>
        <p:spPr bwMode="auto">
          <a:noFill/>
          <a:ln>
            <a:miter lim="800000"/>
            <a:headEnd/>
            <a:tailEnd/>
          </a:ln>
        </p:spPr>
        <p:txBody>
          <a:bodyPr vert="horz"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1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normAutofit/>
          </a:bodyPr>
          <a:lstStyle>
            <a:lvl1pPr eaLnBrk="0" hangingPunct="0">
              <a:defRPr>
                <a:solidFill>
                  <a:schemeClr val="tx1"/>
                </a:solidFill>
                <a:latin typeface="Arial" pitchFamily="34" charset="0"/>
              </a:defRPr>
            </a:lvl1pPr>
            <a:lvl2pPr marL="742839" indent="-285708" eaLnBrk="0" hangingPunct="0">
              <a:defRPr>
                <a:solidFill>
                  <a:schemeClr val="tx1"/>
                </a:solidFill>
                <a:latin typeface="Arial" pitchFamily="34" charset="0"/>
              </a:defRPr>
            </a:lvl2pPr>
            <a:lvl3pPr marL="1142829" indent="-228567" eaLnBrk="0" hangingPunct="0">
              <a:defRPr>
                <a:solidFill>
                  <a:schemeClr val="tx1"/>
                </a:solidFill>
                <a:latin typeface="Arial" pitchFamily="34" charset="0"/>
              </a:defRPr>
            </a:lvl3pPr>
            <a:lvl4pPr marL="1599960" indent="-228567" eaLnBrk="0" hangingPunct="0">
              <a:defRPr>
                <a:solidFill>
                  <a:schemeClr val="tx1"/>
                </a:solidFill>
                <a:latin typeface="Arial" pitchFamily="34" charset="0"/>
              </a:defRPr>
            </a:lvl4pPr>
            <a:lvl5pPr marL="2057091" indent="-228567" eaLnBrk="0" hangingPunct="0">
              <a:defRPr>
                <a:solidFill>
                  <a:schemeClr val="tx1"/>
                </a:solidFill>
                <a:latin typeface="Arial" pitchFamily="34" charset="0"/>
              </a:defRPr>
            </a:lvl5pPr>
            <a:lvl6pPr marL="2514222" indent="-228567" eaLnBrk="0" fontAlgn="base" hangingPunct="0">
              <a:spcBef>
                <a:spcPct val="0"/>
              </a:spcBef>
              <a:spcAft>
                <a:spcPct val="0"/>
              </a:spcAft>
              <a:defRPr>
                <a:solidFill>
                  <a:schemeClr val="tx1"/>
                </a:solidFill>
                <a:latin typeface="Arial" pitchFamily="34" charset="0"/>
              </a:defRPr>
            </a:lvl6pPr>
            <a:lvl7pPr marL="2971355" indent="-228567" eaLnBrk="0" fontAlgn="base" hangingPunct="0">
              <a:spcBef>
                <a:spcPct val="0"/>
              </a:spcBef>
              <a:spcAft>
                <a:spcPct val="0"/>
              </a:spcAft>
              <a:defRPr>
                <a:solidFill>
                  <a:schemeClr val="tx1"/>
                </a:solidFill>
                <a:latin typeface="Arial" pitchFamily="34" charset="0"/>
              </a:defRPr>
            </a:lvl7pPr>
            <a:lvl8pPr marL="3428485" indent="-228567" eaLnBrk="0" fontAlgn="base" hangingPunct="0">
              <a:spcBef>
                <a:spcPct val="0"/>
              </a:spcBef>
              <a:spcAft>
                <a:spcPct val="0"/>
              </a:spcAft>
              <a:defRPr>
                <a:solidFill>
                  <a:schemeClr val="tx1"/>
                </a:solidFill>
                <a:latin typeface="Arial" pitchFamily="34" charset="0"/>
              </a:defRPr>
            </a:lvl8pPr>
            <a:lvl9pPr marL="3885617" indent="-22856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DA54A90D-D98D-4F48-BFAF-E375BBCFAECD}" type="slidenum">
              <a:rPr lang="en-US" smtClean="0">
                <a:latin typeface="Calibri" pitchFamily="34" charset="0"/>
              </a:rPr>
              <a:pPr eaLnBrk="1" fontAlgn="base" hangingPunct="1">
                <a:spcBef>
                  <a:spcPct val="0"/>
                </a:spcBef>
                <a:spcAft>
                  <a:spcPct val="0"/>
                </a:spcAft>
                <a:defRPr/>
              </a:pPr>
              <a:t>3</a:t>
            </a:fld>
            <a:endParaRPr lang="en-US" smtClean="0">
              <a:latin typeface="Calibri" pitchFamily="34" charset="0"/>
            </a:endParaRPr>
          </a:p>
        </p:txBody>
      </p:sp>
      <p:pic>
        <p:nvPicPr>
          <p:cNvPr id="6" name="Picture 3" descr="REACH ppt bottom.jpg"/>
          <p:cNvPicPr>
            <a:picLocks noChangeAspect="1"/>
          </p:cNvPicPr>
          <p:nvPr/>
        </p:nvPicPr>
        <p:blipFill>
          <a:blip r:embed="rId3"/>
          <a:srcRect/>
          <a:stretch>
            <a:fillRect/>
          </a:stretch>
        </p:blipFill>
        <p:spPr bwMode="auto">
          <a:xfrm>
            <a:off x="0" y="5712903"/>
            <a:ext cx="9144000" cy="114509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1000" fill="hold"/>
                                        <p:tgtEl>
                                          <p:spTgt spid="3789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892">
                                            <p:txEl>
                                              <p:pRg st="1" end="1"/>
                                            </p:txEl>
                                          </p:spTgt>
                                        </p:tgtEl>
                                        <p:attrNameLst>
                                          <p:attrName>style.visibility</p:attrName>
                                        </p:attrNameLst>
                                      </p:cBhvr>
                                      <p:to>
                                        <p:strVal val="visible"/>
                                      </p:to>
                                    </p:set>
                                    <p:anim calcmode="lin" valueType="num">
                                      <p:cBhvr additive="base">
                                        <p:cTn id="13" dur="1000" fill="hold"/>
                                        <p:tgtEl>
                                          <p:spTgt spid="3789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7892">
                                            <p:txEl>
                                              <p:pRg st="2" end="2"/>
                                            </p:txEl>
                                          </p:spTgt>
                                        </p:tgtEl>
                                        <p:attrNameLst>
                                          <p:attrName>style.visibility</p:attrName>
                                        </p:attrNameLst>
                                      </p:cBhvr>
                                      <p:to>
                                        <p:strVal val="visible"/>
                                      </p:to>
                                    </p:set>
                                    <p:anim calcmode="lin" valueType="num">
                                      <p:cBhvr additive="base">
                                        <p:cTn id="19" dur="1000" fill="hold"/>
                                        <p:tgtEl>
                                          <p:spTgt spid="3789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7892">
                                            <p:txEl>
                                              <p:pRg st="3" end="3"/>
                                            </p:txEl>
                                          </p:spTgt>
                                        </p:tgtEl>
                                        <p:attrNameLst>
                                          <p:attrName>style.visibility</p:attrName>
                                        </p:attrNameLst>
                                      </p:cBhvr>
                                      <p:to>
                                        <p:strVal val="visible"/>
                                      </p:to>
                                    </p:set>
                                    <p:anim calcmode="lin" valueType="num">
                                      <p:cBhvr additive="base">
                                        <p:cTn id="25" dur="1000" fill="hold"/>
                                        <p:tgtEl>
                                          <p:spTgt spid="3789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78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7892">
                                            <p:txEl>
                                              <p:pRg st="4" end="4"/>
                                            </p:txEl>
                                          </p:spTgt>
                                        </p:tgtEl>
                                        <p:attrNameLst>
                                          <p:attrName>style.visibility</p:attrName>
                                        </p:attrNameLst>
                                      </p:cBhvr>
                                      <p:to>
                                        <p:strVal val="visible"/>
                                      </p:to>
                                    </p:set>
                                    <p:anim calcmode="lin" valueType="num">
                                      <p:cBhvr additive="base">
                                        <p:cTn id="31" dur="1000" fill="hold"/>
                                        <p:tgtEl>
                                          <p:spTgt spid="37892">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8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7892">
                                            <p:txEl>
                                              <p:pRg st="5" end="5"/>
                                            </p:txEl>
                                          </p:spTgt>
                                        </p:tgtEl>
                                        <p:attrNameLst>
                                          <p:attrName>style.visibility</p:attrName>
                                        </p:attrNameLst>
                                      </p:cBhvr>
                                      <p:to>
                                        <p:strVal val="visible"/>
                                      </p:to>
                                    </p:set>
                                    <p:anim calcmode="lin" valueType="num">
                                      <p:cBhvr additive="base">
                                        <p:cTn id="37" dur="1000" fill="hold"/>
                                        <p:tgtEl>
                                          <p:spTgt spid="37892">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789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flipH="1">
            <a:off x="1658938" y="5764114"/>
            <a:ext cx="4675188" cy="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14074" y="2150568"/>
            <a:ext cx="4843198" cy="14883"/>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32772" name="Picture 5" descr="yearbar.png"/>
          <p:cNvPicPr>
            <a:picLocks noChangeAspect="1"/>
          </p:cNvPicPr>
          <p:nvPr/>
        </p:nvPicPr>
        <p:blipFill>
          <a:blip r:embed="rId3"/>
          <a:srcRect/>
          <a:stretch>
            <a:fillRect/>
          </a:stretch>
        </p:blipFill>
        <p:spPr bwMode="auto">
          <a:xfrm>
            <a:off x="185210" y="1006079"/>
            <a:ext cx="8687594" cy="989708"/>
          </a:xfrm>
          <a:prstGeom prst="rect">
            <a:avLst/>
          </a:prstGeom>
          <a:noFill/>
          <a:ln w="9525">
            <a:noFill/>
            <a:miter lim="800000"/>
            <a:headEnd/>
            <a:tailEnd/>
          </a:ln>
        </p:spPr>
      </p:pic>
      <p:sp>
        <p:nvSpPr>
          <p:cNvPr id="32773" name="Title 2"/>
          <p:cNvSpPr>
            <a:spLocks noGrp="1"/>
          </p:cNvSpPr>
          <p:nvPr>
            <p:ph type="title"/>
          </p:nvPr>
        </p:nvSpPr>
        <p:spPr bwMode="auto">
          <a:xfrm>
            <a:off x="2804583" y="0"/>
            <a:ext cx="6250782" cy="1006078"/>
          </a:xfrm>
          <a:noFill/>
          <a:ln>
            <a:miter lim="800000"/>
            <a:headEnd/>
            <a:tailEnd/>
          </a:ln>
        </p:spPr>
        <p:txBody>
          <a:bodyPr vert="horz" wrap="square" numCol="1" anchor="t" anchorCtr="0" compatLnSpc="1">
            <a:prstTxWarp prst="textNoShape">
              <a:avLst/>
            </a:prstTxWarp>
          </a:bodyPr>
          <a:lstStyle/>
          <a:p>
            <a:pPr marL="168068"/>
            <a:r>
              <a:rPr lang="en-US" sz="2800" dirty="0" smtClean="0"/>
              <a:t>Create </a:t>
            </a:r>
            <a:r>
              <a:rPr lang="en-US" sz="2800" dirty="0" smtClean="0"/>
              <a:t>high-quality assessments</a:t>
            </a:r>
            <a:endParaRPr lang="en-US" sz="2800" b="1" dirty="0" smtClean="0"/>
          </a:p>
        </p:txBody>
      </p:sp>
      <p:sp>
        <p:nvSpPr>
          <p:cNvPr id="32" name="Slide Number Placeholder 2"/>
          <p:cNvSpPr>
            <a:spLocks noGrp="1"/>
          </p:cNvSpPr>
          <p:nvPr>
            <p:ph type="sldNum" sz="quarter" idx="12"/>
          </p:nvPr>
        </p:nvSpPr>
        <p:spPr>
          <a:xfrm>
            <a:off x="8305272" y="6408540"/>
            <a:ext cx="609865" cy="288727"/>
          </a:xfrm>
        </p:spPr>
        <p:txBody>
          <a:bodyPr>
            <a:normAutofit/>
          </a:bodyPr>
          <a:lstStyle/>
          <a:p>
            <a:pPr>
              <a:defRPr/>
            </a:pPr>
            <a:fld id="{7CFCCFB3-5F72-482E-BA25-FAC8EE5B43DC}" type="slidenum">
              <a:rPr lang="en-US" smtClean="0">
                <a:solidFill>
                  <a:prstClr val="black">
                    <a:tint val="75000"/>
                  </a:prstClr>
                </a:solidFill>
              </a:rPr>
              <a:pPr>
                <a:defRPr/>
              </a:pPr>
              <a:t>4</a:t>
            </a:fld>
            <a:endParaRPr lang="en-US" dirty="0">
              <a:solidFill>
                <a:prstClr val="black">
                  <a:tint val="75000"/>
                </a:prstClr>
              </a:solidFill>
            </a:endParaRPr>
          </a:p>
        </p:txBody>
      </p:sp>
      <p:grpSp>
        <p:nvGrpSpPr>
          <p:cNvPr id="2" name="Group 39"/>
          <p:cNvGrpSpPr>
            <a:grpSpLocks/>
          </p:cNvGrpSpPr>
          <p:nvPr/>
        </p:nvGrpSpPr>
        <p:grpSpPr bwMode="auto">
          <a:xfrm>
            <a:off x="7002198" y="1905001"/>
            <a:ext cx="2053167" cy="3561458"/>
            <a:chOff x="7394941" y="2244298"/>
            <a:chExt cx="1495401" cy="2045933"/>
          </a:xfrm>
        </p:grpSpPr>
        <p:cxnSp>
          <p:nvCxnSpPr>
            <p:cNvPr id="8" name="Straight Connector 7"/>
            <p:cNvCxnSpPr/>
            <p:nvPr/>
          </p:nvCxnSpPr>
          <p:spPr>
            <a:xfrm>
              <a:off x="8132042" y="2244298"/>
              <a:ext cx="0" cy="1169593"/>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294" name="Picture 5" descr="clipboard.png"/>
            <p:cNvPicPr preferRelativeResize="0">
              <a:picLocks/>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394941" y="2573719"/>
              <a:ext cx="1495401" cy="171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95" name="TextBox 35"/>
            <p:cNvSpPr txBox="1">
              <a:spLocks noChangeArrowheads="1"/>
            </p:cNvSpPr>
            <p:nvPr/>
          </p:nvSpPr>
          <p:spPr bwMode="auto">
            <a:xfrm>
              <a:off x="7446972" y="3139447"/>
              <a:ext cx="1370142" cy="90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defTabSz="898661" eaLnBrk="1" fontAlgn="auto" hangingPunct="1">
                <a:spcBef>
                  <a:spcPts val="0"/>
                </a:spcBef>
                <a:spcAft>
                  <a:spcPts val="0"/>
                </a:spcAft>
                <a:defRPr/>
              </a:pPr>
              <a:r>
                <a:rPr lang="en-US" sz="1400" b="1" dirty="0">
                  <a:solidFill>
                    <a:prstClr val="black"/>
                  </a:solidFill>
                  <a:latin typeface="Calibri" pitchFamily="26" charset="0"/>
                  <a:cs typeface="+mn-cs"/>
                </a:rPr>
                <a:t>End-of-Year </a:t>
              </a:r>
            </a:p>
            <a:p>
              <a:pPr algn="ctr" defTabSz="898661" eaLnBrk="1" fontAlgn="auto" hangingPunct="1">
                <a:spcBef>
                  <a:spcPts val="0"/>
                </a:spcBef>
                <a:spcAft>
                  <a:spcPts val="0"/>
                </a:spcAft>
                <a:defRPr/>
              </a:pPr>
              <a:r>
                <a:rPr lang="en-US" sz="1400" b="1" dirty="0">
                  <a:solidFill>
                    <a:prstClr val="black"/>
                  </a:solidFill>
                  <a:latin typeface="Calibri" pitchFamily="26" charset="0"/>
                  <a:cs typeface="+mn-cs"/>
                </a:rPr>
                <a:t>Assessment</a:t>
              </a:r>
            </a:p>
            <a:p>
              <a:pPr marL="274278" indent="-91426" defTabSz="898661" eaLnBrk="1" fontAlgn="auto" hangingPunct="1">
                <a:spcBef>
                  <a:spcPts val="0"/>
                </a:spcBef>
                <a:spcAft>
                  <a:spcPts val="0"/>
                </a:spcAft>
                <a:buFont typeface="Arial" charset="0"/>
                <a:buChar char="•"/>
                <a:defRPr/>
              </a:pPr>
              <a:r>
                <a:rPr lang="en-US" sz="1400" dirty="0">
                  <a:solidFill>
                    <a:srgbClr val="000000"/>
                  </a:solidFill>
                  <a:latin typeface="Calibri" pitchFamily="26" charset="0"/>
                  <a:cs typeface="+mn-cs"/>
                </a:rPr>
                <a:t>Innovative, computer-based items</a:t>
              </a:r>
            </a:p>
            <a:p>
              <a:pPr marL="274278" indent="-91426" defTabSz="898661" eaLnBrk="1" fontAlgn="auto" hangingPunct="1">
                <a:spcBef>
                  <a:spcPts val="0"/>
                </a:spcBef>
                <a:spcAft>
                  <a:spcPts val="0"/>
                </a:spcAft>
                <a:buFont typeface="Arial" charset="0"/>
                <a:buChar char="•"/>
                <a:defRPr/>
              </a:pPr>
              <a:r>
                <a:rPr lang="en-US" sz="1400" dirty="0">
                  <a:solidFill>
                    <a:srgbClr val="000000"/>
                  </a:solidFill>
                  <a:latin typeface="Calibri" pitchFamily="26" charset="0"/>
                  <a:cs typeface="+mn-cs"/>
                </a:rPr>
                <a:t>Required</a:t>
              </a:r>
              <a:endParaRPr lang="en-US" sz="1400" dirty="0">
                <a:solidFill>
                  <a:prstClr val="black"/>
                </a:solidFill>
                <a:latin typeface="Calibri" pitchFamily="26" charset="0"/>
                <a:cs typeface="+mn-cs"/>
              </a:endParaRPr>
            </a:p>
            <a:p>
              <a:pPr algn="ctr" defTabSz="898661" eaLnBrk="1" fontAlgn="auto" hangingPunct="1">
                <a:spcBef>
                  <a:spcPts val="0"/>
                </a:spcBef>
                <a:spcAft>
                  <a:spcPts val="0"/>
                </a:spcAft>
                <a:defRPr/>
              </a:pPr>
              <a:endParaRPr lang="en-US" sz="900" b="1" dirty="0">
                <a:solidFill>
                  <a:prstClr val="black"/>
                </a:solidFill>
                <a:cs typeface="+mn-cs"/>
              </a:endParaRPr>
            </a:p>
          </p:txBody>
        </p:sp>
      </p:grpSp>
      <p:grpSp>
        <p:nvGrpSpPr>
          <p:cNvPr id="4" name="Group 34"/>
          <p:cNvGrpSpPr>
            <a:grpSpLocks/>
          </p:cNvGrpSpPr>
          <p:nvPr/>
        </p:nvGrpSpPr>
        <p:grpSpPr bwMode="auto">
          <a:xfrm>
            <a:off x="4865688" y="1905001"/>
            <a:ext cx="2054490" cy="3558481"/>
            <a:chOff x="5612310" y="2573672"/>
            <a:chExt cx="1454646" cy="2795085"/>
          </a:xfrm>
        </p:grpSpPr>
        <p:cxnSp>
          <p:nvCxnSpPr>
            <p:cNvPr id="13" name="Straight Connector 12"/>
            <p:cNvCxnSpPr/>
            <p:nvPr/>
          </p:nvCxnSpPr>
          <p:spPr>
            <a:xfrm>
              <a:off x="6321368" y="2573672"/>
              <a:ext cx="0" cy="192184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291" name="Picture 18" descr="clipboard.png"/>
            <p:cNvPicPr preferRelativeResize="0">
              <a:picLocks/>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612310" y="3024185"/>
              <a:ext cx="1454646" cy="2344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5738761" y="3776576"/>
              <a:ext cx="1165215" cy="1039523"/>
            </a:xfrm>
            <a:prstGeom prst="rect">
              <a:avLst/>
            </a:prstGeom>
            <a:noFill/>
          </p:spPr>
          <p:txBody>
            <a:bodyPr>
              <a:spAutoFit/>
            </a:bodyPr>
            <a:lstStyle/>
            <a:p>
              <a:pPr algn="ctr" defTabSz="898661" fontAlgn="auto">
                <a:spcBef>
                  <a:spcPts val="0"/>
                </a:spcBef>
                <a:spcAft>
                  <a:spcPts val="0"/>
                </a:spcAft>
                <a:defRPr/>
              </a:pPr>
              <a:r>
                <a:rPr lang="en-US" sz="1300" b="1" dirty="0">
                  <a:solidFill>
                    <a:prstClr val="black"/>
                  </a:solidFill>
                  <a:latin typeface="+mn-lt"/>
                  <a:cs typeface="Calibri" pitchFamily="34" charset="0"/>
                </a:rPr>
                <a:t>Performance-Based</a:t>
              </a:r>
            </a:p>
            <a:p>
              <a:pPr algn="ctr" defTabSz="898661" fontAlgn="auto">
                <a:spcBef>
                  <a:spcPts val="0"/>
                </a:spcBef>
                <a:spcAft>
                  <a:spcPts val="0"/>
                </a:spcAft>
                <a:defRPr/>
              </a:pPr>
              <a:r>
                <a:rPr lang="en-US" sz="1300" b="1" dirty="0">
                  <a:solidFill>
                    <a:prstClr val="black"/>
                  </a:solidFill>
                  <a:latin typeface="+mn-lt"/>
                  <a:cs typeface="Calibri" pitchFamily="34" charset="0"/>
                </a:rPr>
                <a:t>Assessment (PBA)</a:t>
              </a:r>
            </a:p>
            <a:p>
              <a:pPr marL="182853" indent="-91426" defTabSz="898661" fontAlgn="auto">
                <a:spcBef>
                  <a:spcPts val="0"/>
                </a:spcBef>
                <a:spcAft>
                  <a:spcPts val="0"/>
                </a:spcAft>
                <a:buFont typeface="Arial" pitchFamily="34" charset="0"/>
                <a:buChar char="•"/>
                <a:defRPr/>
              </a:pPr>
              <a:r>
                <a:rPr lang="en-US" sz="1300" dirty="0">
                  <a:solidFill>
                    <a:prstClr val="black"/>
                  </a:solidFill>
                  <a:latin typeface="+mn-lt"/>
                  <a:cs typeface="Calibri" pitchFamily="34" charset="0"/>
                </a:rPr>
                <a:t>Extended tasks</a:t>
              </a:r>
            </a:p>
            <a:p>
              <a:pPr marL="182853" indent="-91426" defTabSz="898661" fontAlgn="auto">
                <a:spcBef>
                  <a:spcPts val="0"/>
                </a:spcBef>
                <a:spcAft>
                  <a:spcPts val="0"/>
                </a:spcAft>
                <a:buFont typeface="Arial" pitchFamily="34" charset="0"/>
                <a:buChar char="•"/>
                <a:defRPr/>
              </a:pPr>
              <a:r>
                <a:rPr lang="en-US" sz="1300" dirty="0">
                  <a:solidFill>
                    <a:prstClr val="black"/>
                  </a:solidFill>
                  <a:latin typeface="+mn-lt"/>
                  <a:cs typeface="Calibri" pitchFamily="34" charset="0"/>
                </a:rPr>
                <a:t>Applications of concepts and skills</a:t>
              </a:r>
            </a:p>
            <a:p>
              <a:pPr marL="182853" indent="-91426" defTabSz="898661" fontAlgn="auto">
                <a:spcBef>
                  <a:spcPts val="0"/>
                </a:spcBef>
                <a:spcAft>
                  <a:spcPts val="0"/>
                </a:spcAft>
                <a:buFont typeface="Arial" pitchFamily="34" charset="0"/>
                <a:buChar char="•"/>
                <a:defRPr/>
              </a:pPr>
              <a:r>
                <a:rPr lang="en-US" sz="1300" dirty="0">
                  <a:solidFill>
                    <a:prstClr val="black"/>
                  </a:solidFill>
                  <a:latin typeface="+mn-lt"/>
                  <a:cs typeface="Calibri" pitchFamily="34" charset="0"/>
                </a:rPr>
                <a:t>Required</a:t>
              </a:r>
            </a:p>
          </p:txBody>
        </p:sp>
      </p:grpSp>
      <p:grpSp>
        <p:nvGrpSpPr>
          <p:cNvPr id="5" name="Group 47"/>
          <p:cNvGrpSpPr>
            <a:grpSpLocks/>
          </p:cNvGrpSpPr>
          <p:nvPr/>
        </p:nvGrpSpPr>
        <p:grpSpPr bwMode="auto">
          <a:xfrm>
            <a:off x="185209" y="2437806"/>
            <a:ext cx="2300553" cy="3028653"/>
            <a:chOff x="5398483" y="4867082"/>
            <a:chExt cx="1274675" cy="1373805"/>
          </a:xfrm>
        </p:grpSpPr>
        <p:pic>
          <p:nvPicPr>
            <p:cNvPr id="11285" name="Picture 6" descr="clipboard-faded.png"/>
            <p:cNvPicPr>
              <a:picLocks/>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398483" y="4867082"/>
              <a:ext cx="1274675" cy="1373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86" name="TextBox 39"/>
            <p:cNvSpPr txBox="1">
              <a:spLocks noChangeArrowheads="1"/>
            </p:cNvSpPr>
            <p:nvPr/>
          </p:nvSpPr>
          <p:spPr bwMode="auto">
            <a:xfrm>
              <a:off x="5545815" y="5324792"/>
              <a:ext cx="980011" cy="691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defTabSz="898661" eaLnBrk="1" fontAlgn="auto" hangingPunct="1">
                <a:spcBef>
                  <a:spcPts val="0"/>
                </a:spcBef>
                <a:spcAft>
                  <a:spcPts val="0"/>
                </a:spcAft>
                <a:defRPr/>
              </a:pPr>
              <a:r>
                <a:rPr lang="en-US" sz="1300" b="1" dirty="0">
                  <a:solidFill>
                    <a:prstClr val="black"/>
                  </a:solidFill>
                  <a:latin typeface="Calibri" pitchFamily="26" charset="0"/>
                  <a:cs typeface="+mn-cs"/>
                </a:rPr>
                <a:t>Diagnostic Assessment</a:t>
              </a:r>
            </a:p>
            <a:p>
              <a:pPr marL="91426" indent="-91426" defTabSz="898661" eaLnBrk="1" fontAlgn="auto" hangingPunct="1">
                <a:spcBef>
                  <a:spcPts val="0"/>
                </a:spcBef>
                <a:spcAft>
                  <a:spcPts val="0"/>
                </a:spcAft>
                <a:buFont typeface="Arial" pitchFamily="34" charset="0"/>
                <a:buChar char="•"/>
                <a:defRPr/>
              </a:pPr>
              <a:r>
                <a:rPr lang="en-US" sz="1300" dirty="0">
                  <a:solidFill>
                    <a:prstClr val="black"/>
                  </a:solidFill>
                  <a:latin typeface="Calibri" pitchFamily="26" charset="0"/>
                  <a:cs typeface="+mn-cs"/>
                </a:rPr>
                <a:t>Early indicator of student knowledge and skills to inform instruction, supports, and PD</a:t>
              </a:r>
            </a:p>
            <a:p>
              <a:pPr marL="91426" indent="-91426" defTabSz="898661" eaLnBrk="1" fontAlgn="auto" hangingPunct="1">
                <a:spcBef>
                  <a:spcPts val="0"/>
                </a:spcBef>
                <a:spcAft>
                  <a:spcPts val="0"/>
                </a:spcAft>
                <a:buFont typeface="Arial" pitchFamily="34" charset="0"/>
                <a:buChar char="•"/>
                <a:defRPr/>
              </a:pPr>
              <a:r>
                <a:rPr lang="en-US" sz="1300" dirty="0">
                  <a:solidFill>
                    <a:prstClr val="black"/>
                  </a:solidFill>
                  <a:latin typeface="Calibri" pitchFamily="26" charset="0"/>
                  <a:cs typeface="+mn-cs"/>
                </a:rPr>
                <a:t>Non-summative</a:t>
              </a:r>
            </a:p>
          </p:txBody>
        </p:sp>
      </p:grpSp>
      <p:sp>
        <p:nvSpPr>
          <p:cNvPr id="35" name="TextBox 34"/>
          <p:cNvSpPr txBox="1"/>
          <p:nvPr/>
        </p:nvSpPr>
        <p:spPr bwMode="auto">
          <a:xfrm>
            <a:off x="674689" y="1995786"/>
            <a:ext cx="3870854" cy="307764"/>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91426" tIns="45714" rIns="91426" bIns="45714">
            <a:spAutoFit/>
          </a:bodyPr>
          <a:lstStyle/>
          <a:p>
            <a:pPr algn="ctr" defTabSz="898661" fontAlgn="auto">
              <a:spcBef>
                <a:spcPts val="0"/>
              </a:spcBef>
              <a:spcAft>
                <a:spcPts val="0"/>
              </a:spcAft>
              <a:defRPr/>
            </a:pPr>
            <a:r>
              <a:rPr lang="en-US" sz="1400" b="1" dirty="0">
                <a:solidFill>
                  <a:srgbClr val="1F497D">
                    <a:lumMod val="75000"/>
                  </a:srgbClr>
                </a:solidFill>
              </a:rPr>
              <a:t>2 Optional Assessments/Flexible Administration</a:t>
            </a:r>
          </a:p>
        </p:txBody>
      </p:sp>
      <p:grpSp>
        <p:nvGrpSpPr>
          <p:cNvPr id="6" name="Group 47"/>
          <p:cNvGrpSpPr>
            <a:grpSpLocks/>
          </p:cNvGrpSpPr>
          <p:nvPr/>
        </p:nvGrpSpPr>
        <p:grpSpPr bwMode="auto">
          <a:xfrm>
            <a:off x="2485762" y="2437805"/>
            <a:ext cx="2379927" cy="3025676"/>
            <a:chOff x="5394517" y="4867082"/>
            <a:chExt cx="1342192" cy="1373805"/>
          </a:xfrm>
        </p:grpSpPr>
        <p:pic>
          <p:nvPicPr>
            <p:cNvPr id="11281" name="Picture 6" descr="clipboard-faded.png"/>
            <p:cNvPicPr>
              <a:picLocks/>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455526" y="4867082"/>
              <a:ext cx="1217632" cy="1373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4" name="TextBox 47"/>
            <p:cNvSpPr txBox="1">
              <a:spLocks noChangeArrowheads="1"/>
            </p:cNvSpPr>
            <p:nvPr/>
          </p:nvSpPr>
          <p:spPr bwMode="auto">
            <a:xfrm>
              <a:off x="5394517" y="5272545"/>
              <a:ext cx="1342192" cy="118784"/>
            </a:xfrm>
            <a:prstGeom prst="rect">
              <a:avLst/>
            </a:prstGeom>
            <a:noFill/>
            <a:ln w="9525">
              <a:noFill/>
              <a:miter lim="800000"/>
              <a:headEnd/>
              <a:tailEnd/>
            </a:ln>
          </p:spPr>
          <p:txBody>
            <a:bodyPr>
              <a:spAutoFit/>
            </a:bodyPr>
            <a:lstStyle/>
            <a:p>
              <a:pPr algn="ctr"/>
              <a:endParaRPr lang="en-US" sz="1100" dirty="0">
                <a:solidFill>
                  <a:srgbClr val="000000"/>
                </a:solidFill>
              </a:endParaRPr>
            </a:p>
          </p:txBody>
        </p:sp>
      </p:grpSp>
      <p:sp>
        <p:nvSpPr>
          <p:cNvPr id="11278" name="TextBox 48"/>
          <p:cNvSpPr txBox="1">
            <a:spLocks noChangeArrowheads="1"/>
          </p:cNvSpPr>
          <p:nvPr/>
        </p:nvSpPr>
        <p:spPr bwMode="auto">
          <a:xfrm>
            <a:off x="2743729" y="3436442"/>
            <a:ext cx="1784615" cy="1492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4" rIns="91426" bIns="45714">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defTabSz="898661" eaLnBrk="1" fontAlgn="auto" hangingPunct="1">
              <a:spcBef>
                <a:spcPts val="0"/>
              </a:spcBef>
              <a:spcAft>
                <a:spcPts val="0"/>
              </a:spcAft>
              <a:defRPr/>
            </a:pPr>
            <a:r>
              <a:rPr lang="en-US" sz="1300" b="1" dirty="0">
                <a:solidFill>
                  <a:prstClr val="black"/>
                </a:solidFill>
                <a:latin typeface="Calibri" pitchFamily="26" charset="0"/>
                <a:cs typeface="+mn-cs"/>
              </a:rPr>
              <a:t>  Mid-Year Assessment</a:t>
            </a:r>
            <a:endParaRPr lang="en-US" sz="1300" dirty="0">
              <a:solidFill>
                <a:prstClr val="black"/>
              </a:solidFill>
              <a:latin typeface="Calibri" pitchFamily="26" charset="0"/>
              <a:cs typeface="+mn-cs"/>
            </a:endParaRPr>
          </a:p>
          <a:p>
            <a:pPr marL="182853" indent="-91426" defTabSz="898661" eaLnBrk="1" fontAlgn="auto" hangingPunct="1">
              <a:spcBef>
                <a:spcPts val="0"/>
              </a:spcBef>
              <a:spcAft>
                <a:spcPts val="0"/>
              </a:spcAft>
              <a:buFont typeface="Arial" charset="0"/>
              <a:buChar char="•"/>
              <a:defRPr/>
            </a:pPr>
            <a:r>
              <a:rPr lang="en-US" sz="1300" dirty="0">
                <a:solidFill>
                  <a:prstClr val="black"/>
                </a:solidFill>
                <a:latin typeface="Calibri" pitchFamily="26" charset="0"/>
                <a:cs typeface="+mn-cs"/>
              </a:rPr>
              <a:t>Performance-based</a:t>
            </a:r>
          </a:p>
          <a:p>
            <a:pPr marL="182853" indent="-91426" defTabSz="898661" eaLnBrk="1" fontAlgn="auto" hangingPunct="1">
              <a:spcBef>
                <a:spcPts val="0"/>
              </a:spcBef>
              <a:spcAft>
                <a:spcPts val="0"/>
              </a:spcAft>
              <a:buFont typeface="Arial" charset="0"/>
              <a:buChar char="•"/>
              <a:defRPr/>
            </a:pPr>
            <a:r>
              <a:rPr lang="en-US" sz="1300" dirty="0">
                <a:solidFill>
                  <a:prstClr val="black"/>
                </a:solidFill>
                <a:latin typeface="Calibri" pitchFamily="26" charset="0"/>
                <a:cs typeface="+mn-cs"/>
              </a:rPr>
              <a:t>Emphasis on hard-to-measure standards</a:t>
            </a:r>
          </a:p>
          <a:p>
            <a:pPr marL="182853" indent="-91426" defTabSz="898661" eaLnBrk="1" fontAlgn="auto" hangingPunct="1">
              <a:spcBef>
                <a:spcPts val="0"/>
              </a:spcBef>
              <a:spcAft>
                <a:spcPts val="0"/>
              </a:spcAft>
              <a:buFont typeface="Arial" charset="0"/>
              <a:buChar char="•"/>
              <a:defRPr/>
            </a:pPr>
            <a:r>
              <a:rPr lang="en-US" sz="1300" dirty="0">
                <a:solidFill>
                  <a:prstClr val="black"/>
                </a:solidFill>
                <a:latin typeface="Calibri" pitchFamily="26" charset="0"/>
                <a:cs typeface="+mn-cs"/>
              </a:rPr>
              <a:t>Potentially  summative</a:t>
            </a:r>
          </a:p>
        </p:txBody>
      </p:sp>
      <p:sp>
        <p:nvSpPr>
          <p:cNvPr id="3" name="Frame 2"/>
          <p:cNvSpPr/>
          <p:nvPr/>
        </p:nvSpPr>
        <p:spPr>
          <a:xfrm>
            <a:off x="2375959" y="5704583"/>
            <a:ext cx="3325813" cy="1047750"/>
          </a:xfrm>
          <a:prstGeom prst="fram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898661" fontAlgn="auto">
              <a:spcBef>
                <a:spcPts val="0"/>
              </a:spcBef>
              <a:spcAft>
                <a:spcPts val="0"/>
              </a:spcAft>
              <a:defRPr/>
            </a:pPr>
            <a:endParaRPr lang="en-US" dirty="0">
              <a:solidFill>
                <a:prstClr val="black"/>
              </a:solidFill>
            </a:endParaRPr>
          </a:p>
        </p:txBody>
      </p:sp>
      <p:sp>
        <p:nvSpPr>
          <p:cNvPr id="11284" name="TextBox 35"/>
          <p:cNvSpPr txBox="1">
            <a:spLocks noChangeArrowheads="1"/>
          </p:cNvSpPr>
          <p:nvPr/>
        </p:nvSpPr>
        <p:spPr bwMode="auto">
          <a:xfrm>
            <a:off x="2561168" y="5832575"/>
            <a:ext cx="2955396" cy="738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4" rIns="91426" bIns="45714" anchor="ct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defTabSz="898661" eaLnBrk="1" fontAlgn="auto" hangingPunct="1">
              <a:spcBef>
                <a:spcPts val="0"/>
              </a:spcBef>
              <a:spcAft>
                <a:spcPts val="0"/>
              </a:spcAft>
              <a:defRPr/>
            </a:pPr>
            <a:r>
              <a:rPr lang="en-US" sz="1400" b="1" dirty="0">
                <a:solidFill>
                  <a:prstClr val="black"/>
                </a:solidFill>
                <a:latin typeface="Calibri" pitchFamily="26" charset="0"/>
                <a:cs typeface="+mn-cs"/>
              </a:rPr>
              <a:t>Speaking And Listening Assessment</a:t>
            </a:r>
          </a:p>
          <a:p>
            <a:pPr marL="171425" indent="-171425" defTabSz="898661" eaLnBrk="1" fontAlgn="auto" hangingPunct="1">
              <a:spcBef>
                <a:spcPts val="0"/>
              </a:spcBef>
              <a:spcAft>
                <a:spcPts val="0"/>
              </a:spcAft>
              <a:buFont typeface="Arial" pitchFamily="34" charset="0"/>
              <a:buChar char="•"/>
              <a:defRPr/>
            </a:pPr>
            <a:r>
              <a:rPr lang="en-US" sz="1400" dirty="0">
                <a:solidFill>
                  <a:prstClr val="black"/>
                </a:solidFill>
                <a:latin typeface="Calibri" pitchFamily="26" charset="0"/>
                <a:cs typeface="+mn-cs"/>
              </a:rPr>
              <a:t>Locally scored</a:t>
            </a:r>
          </a:p>
          <a:p>
            <a:pPr marL="171425" indent="-171425" defTabSz="898661" eaLnBrk="1" fontAlgn="auto" hangingPunct="1">
              <a:spcBef>
                <a:spcPts val="0"/>
              </a:spcBef>
              <a:spcAft>
                <a:spcPts val="0"/>
              </a:spcAft>
              <a:buFont typeface="Arial" pitchFamily="34" charset="0"/>
              <a:buChar char="•"/>
              <a:defRPr/>
            </a:pPr>
            <a:r>
              <a:rPr lang="en-US" sz="1400" dirty="0">
                <a:solidFill>
                  <a:prstClr val="black"/>
                </a:solidFill>
                <a:latin typeface="Calibri" pitchFamily="26" charset="0"/>
                <a:cs typeface="+mn-cs"/>
              </a:rPr>
              <a:t>Non-summative, required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ln>
            <a:miter lim="800000"/>
            <a:headEnd/>
            <a:tailEnd/>
          </a:ln>
        </p:spPr>
        <p:txBody>
          <a:bodyPr vert="horz" wrap="square" numCol="1" anchorCtr="0" compatLnSpc="1">
            <a:prstTxWarp prst="textNoShape">
              <a:avLst/>
            </a:prstTxWarp>
          </a:bodyPr>
          <a:lstStyle/>
          <a:p>
            <a:pPr marL="0"/>
            <a:r>
              <a:rPr lang="en-US" sz="3200" dirty="0" smtClean="0"/>
              <a:t>Support </a:t>
            </a:r>
            <a:r>
              <a:rPr lang="en-US" sz="3200" dirty="0" smtClean="0"/>
              <a:t>Educators in the Classroom</a:t>
            </a:r>
          </a:p>
        </p:txBody>
      </p:sp>
      <p:sp>
        <p:nvSpPr>
          <p:cNvPr id="4" name="Slide Number Placeholder 3"/>
          <p:cNvSpPr>
            <a:spLocks noGrp="1"/>
          </p:cNvSpPr>
          <p:nvPr>
            <p:ph type="sldNum" sz="quarter" idx="10"/>
          </p:nvPr>
        </p:nvSpPr>
        <p:spPr/>
        <p:txBody>
          <a:bodyPr>
            <a:normAutofit/>
          </a:bodyPr>
          <a:lstStyle/>
          <a:p>
            <a:pPr>
              <a:defRPr/>
            </a:pPr>
            <a:fld id="{FA76F6FB-25FC-4E7C-A9F5-8EACFF31E2AE}" type="slidenum">
              <a:rPr lang="en-US"/>
              <a:pPr>
                <a:defRPr/>
              </a:pPr>
              <a:t>5</a:t>
            </a:fld>
            <a:endParaRPr lang="en-US" dirty="0"/>
          </a:p>
        </p:txBody>
      </p:sp>
      <p:grpSp>
        <p:nvGrpSpPr>
          <p:cNvPr id="2" name="Group 27"/>
          <p:cNvGrpSpPr>
            <a:grpSpLocks/>
          </p:cNvGrpSpPr>
          <p:nvPr/>
        </p:nvGrpSpPr>
        <p:grpSpPr bwMode="auto">
          <a:xfrm>
            <a:off x="76729" y="1933279"/>
            <a:ext cx="8874125" cy="2105918"/>
            <a:chOff x="76200" y="1865376"/>
            <a:chExt cx="8874671" cy="2106414"/>
          </a:xfrm>
        </p:grpSpPr>
        <p:grpSp>
          <p:nvGrpSpPr>
            <p:cNvPr id="3" name="Group 12"/>
            <p:cNvGrpSpPr>
              <a:grpSpLocks/>
            </p:cNvGrpSpPr>
            <p:nvPr/>
          </p:nvGrpSpPr>
          <p:grpSpPr bwMode="auto">
            <a:xfrm>
              <a:off x="1887826" y="1868670"/>
              <a:ext cx="7063045" cy="2103120"/>
              <a:chOff x="1735426" y="27760"/>
              <a:chExt cx="7063045" cy="1496237"/>
            </a:xfrm>
          </p:grpSpPr>
          <p:sp>
            <p:nvSpPr>
              <p:cNvPr id="23" name="Round Same Side Corner Rectangle 22"/>
              <p:cNvSpPr/>
              <p:nvPr/>
            </p:nvSpPr>
            <p:spPr>
              <a:xfrm rot="5400000">
                <a:off x="4518496" y="-2755977"/>
                <a:ext cx="1496462" cy="706348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ound Same Side Corner Rectangle 4"/>
              <p:cNvSpPr/>
              <p:nvPr/>
            </p:nvSpPr>
            <p:spPr>
              <a:xfrm>
                <a:off x="1734985" y="100610"/>
                <a:ext cx="6990721" cy="13503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49530" rIns="99060" bIns="49530" spcCol="1270" anchor="ctr"/>
              <a:lstStyle/>
              <a:p>
                <a:pPr marL="171425" lvl="1" indent="-171425" defTabSz="711092" fontAlgn="auto">
                  <a:lnSpc>
                    <a:spcPct val="90000"/>
                  </a:lnSpc>
                  <a:spcAft>
                    <a:spcPct val="15000"/>
                  </a:spcAft>
                  <a:buFontTx/>
                  <a:buChar char="••"/>
                  <a:defRPr/>
                </a:pPr>
                <a:r>
                  <a:rPr lang="en-US" sz="2000" dirty="0"/>
                  <a:t>Support </a:t>
                </a:r>
                <a:r>
                  <a:rPr lang="en-US" sz="2000" i="1" u="sng" dirty="0"/>
                  <a:t>implementation of the CCSS</a:t>
                </a:r>
                <a:r>
                  <a:rPr lang="en-US" sz="2000" dirty="0"/>
                  <a:t>; support development of assessment blueprints; provide</a:t>
                </a:r>
                <a:r>
                  <a:rPr lang="en-US" sz="2000" i="1" u="sng" dirty="0"/>
                  <a:t> guidance </a:t>
                </a:r>
                <a:r>
                  <a:rPr lang="en-US" sz="2000" dirty="0"/>
                  <a:t>to state, district- and school-level curriculum leaders in the development of aligned instructional </a:t>
                </a:r>
                <a:r>
                  <a:rPr lang="en-US" sz="2000" dirty="0"/>
                  <a:t>materials.</a:t>
                </a:r>
                <a:endParaRPr lang="en-US" sz="2000" b="1" dirty="0"/>
              </a:p>
              <a:p>
                <a:pPr marL="182853" lvl="2" defTabSz="711092" fontAlgn="auto">
                  <a:lnSpc>
                    <a:spcPct val="90000"/>
                  </a:lnSpc>
                  <a:spcAft>
                    <a:spcPct val="15000"/>
                  </a:spcAft>
                  <a:defRPr/>
                </a:pPr>
                <a:r>
                  <a:rPr lang="en-US" sz="2000" dirty="0">
                    <a:hlinkClick r:id="rId3"/>
                  </a:rPr>
                  <a:t>www.parcconline.org</a:t>
                </a:r>
                <a:endParaRPr lang="en-US" sz="2000" b="1" u="sng" dirty="0"/>
              </a:p>
            </p:txBody>
          </p:sp>
        </p:grpSp>
        <p:grpSp>
          <p:nvGrpSpPr>
            <p:cNvPr id="5" name="Group 13"/>
            <p:cNvGrpSpPr>
              <a:grpSpLocks/>
            </p:cNvGrpSpPr>
            <p:nvPr/>
          </p:nvGrpSpPr>
          <p:grpSpPr bwMode="auto">
            <a:xfrm>
              <a:off x="76200" y="1865376"/>
              <a:ext cx="1694697" cy="2020824"/>
              <a:chOff x="40729" y="2344"/>
              <a:chExt cx="1694697" cy="1547068"/>
            </a:xfrm>
          </p:grpSpPr>
          <p:sp>
            <p:nvSpPr>
              <p:cNvPr id="21" name="Rounded Rectangle 20"/>
              <p:cNvSpPr/>
              <p:nvPr/>
            </p:nvSpPr>
            <p:spPr>
              <a:xfrm>
                <a:off x="40729" y="2344"/>
                <a:ext cx="1694761" cy="1547633"/>
              </a:xfrm>
              <a:prstGeom prst="roundRect">
                <a:avLst/>
              </a:prstGeom>
            </p:spPr>
            <p:style>
              <a:lnRef idx="3">
                <a:schemeClr val="lt1">
                  <a:hueOff val="0"/>
                  <a:satOff val="0"/>
                  <a:lumOff val="0"/>
                  <a:alphaOff val="0"/>
                </a:schemeClr>
              </a:lnRef>
              <a:fillRef idx="1">
                <a:schemeClr val="accent1">
                  <a:alpha val="90000"/>
                  <a:hueOff val="0"/>
                  <a:satOff val="0"/>
                  <a:lumOff val="0"/>
                  <a:alphaOff val="0"/>
                </a:schemeClr>
              </a:fillRef>
              <a:effectRef idx="1">
                <a:schemeClr val="accent1">
                  <a:alpha val="90000"/>
                  <a:hueOff val="0"/>
                  <a:satOff val="0"/>
                  <a:lumOff val="0"/>
                  <a:alphaOff val="0"/>
                </a:schemeClr>
              </a:effectRef>
              <a:fontRef idx="minor">
                <a:schemeClr val="lt1"/>
              </a:fontRef>
            </p:style>
          </p:sp>
          <p:sp>
            <p:nvSpPr>
              <p:cNvPr id="22" name="Rounded Rectangle 6"/>
              <p:cNvSpPr/>
              <p:nvPr/>
            </p:nvSpPr>
            <p:spPr>
              <a:xfrm>
                <a:off x="116140" y="77560"/>
                <a:ext cx="1543939" cy="139720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33310" fontAlgn="auto">
                  <a:lnSpc>
                    <a:spcPct val="90000"/>
                  </a:lnSpc>
                  <a:spcAft>
                    <a:spcPct val="35000"/>
                  </a:spcAft>
                  <a:defRPr/>
                </a:pPr>
                <a:r>
                  <a:rPr lang="en-US" sz="2200" dirty="0">
                    <a:solidFill>
                      <a:schemeClr val="bg1"/>
                    </a:solidFill>
                  </a:rPr>
                  <a:t>Model</a:t>
                </a:r>
                <a:r>
                  <a:rPr lang="en-US" sz="2200" dirty="0"/>
                  <a:t> Content Frameworks</a:t>
                </a:r>
              </a:p>
            </p:txBody>
          </p:sp>
        </p:grpSp>
      </p:grpSp>
      <p:sp>
        <p:nvSpPr>
          <p:cNvPr id="18" name="Rounded Rectangle 10"/>
          <p:cNvSpPr/>
          <p:nvPr/>
        </p:nvSpPr>
        <p:spPr>
          <a:xfrm>
            <a:off x="152137" y="4019850"/>
            <a:ext cx="1543843" cy="1824633"/>
          </a:xfrm>
          <a:prstGeom prst="rect">
            <a:avLst/>
          </a:prstGeom>
        </p:spPr>
        <p:style>
          <a:lnRef idx="0">
            <a:scrgbClr r="0" g="0" b="0"/>
          </a:lnRef>
          <a:fillRef idx="0">
            <a:scrgbClr r="0" g="0" b="0"/>
          </a:fillRef>
          <a:effectRef idx="0">
            <a:scrgbClr r="0" g="0" b="0"/>
          </a:effectRef>
          <a:fontRef idx="minor">
            <a:schemeClr val="lt1"/>
          </a:fontRef>
        </p:style>
        <p:txBody>
          <a:bodyPr lIns="79998" tIns="39999" rIns="79998" bIns="39999" spcCol="1270" anchor="ctr"/>
          <a:lstStyle/>
          <a:p>
            <a:pPr algn="ctr" defTabSz="933310" fontAlgn="auto">
              <a:lnSpc>
                <a:spcPct val="90000"/>
              </a:lnSpc>
              <a:spcAft>
                <a:spcPct val="35000"/>
              </a:spcAft>
              <a:defRPr/>
            </a:pPr>
            <a:r>
              <a:rPr lang="en-US" sz="2100" dirty="0"/>
              <a:t>Model Instructional Units</a:t>
            </a:r>
          </a:p>
        </p:txBody>
      </p:sp>
      <p:sp>
        <p:nvSpPr>
          <p:cNvPr id="29" name="Rounded Rectangle 6"/>
          <p:cNvSpPr/>
          <p:nvPr/>
        </p:nvSpPr>
        <p:spPr>
          <a:xfrm>
            <a:off x="153460" y="4423173"/>
            <a:ext cx="1580886" cy="1843981"/>
          </a:xfrm>
          <a:prstGeom prst="rect">
            <a:avLst/>
          </a:prstGeom>
        </p:spPr>
        <p:style>
          <a:lnRef idx="0">
            <a:scrgbClr r="0" g="0" b="0"/>
          </a:lnRef>
          <a:fillRef idx="0">
            <a:scrgbClr r="0" g="0" b="0"/>
          </a:fillRef>
          <a:effectRef idx="0">
            <a:scrgbClr r="0" g="0" b="0"/>
          </a:effectRef>
          <a:fontRef idx="minor">
            <a:schemeClr val="lt1"/>
          </a:fontRef>
        </p:style>
        <p:txBody>
          <a:bodyPr lIns="72379" tIns="36191" rIns="72379" bIns="36191" spcCol="1270" anchor="ctr"/>
          <a:lstStyle/>
          <a:p>
            <a:pPr algn="ctr" defTabSz="844424" fontAlgn="auto">
              <a:lnSpc>
                <a:spcPct val="90000"/>
              </a:lnSpc>
              <a:spcAft>
                <a:spcPct val="35000"/>
              </a:spcAft>
              <a:defRPr/>
            </a:pPr>
            <a:r>
              <a:rPr lang="en-US" sz="1900" dirty="0"/>
              <a:t>Model Instructional Units</a:t>
            </a:r>
          </a:p>
        </p:txBody>
      </p:sp>
      <p:grpSp>
        <p:nvGrpSpPr>
          <p:cNvPr id="6" name="Group 18"/>
          <p:cNvGrpSpPr>
            <a:grpSpLocks/>
          </p:cNvGrpSpPr>
          <p:nvPr/>
        </p:nvGrpSpPr>
        <p:grpSpPr bwMode="auto">
          <a:xfrm>
            <a:off x="83344" y="4189514"/>
            <a:ext cx="8878093" cy="1485305"/>
            <a:chOff x="73152" y="1865376"/>
            <a:chExt cx="8877718" cy="2103120"/>
          </a:xfrm>
        </p:grpSpPr>
        <p:grpSp>
          <p:nvGrpSpPr>
            <p:cNvPr id="7" name="Group 19"/>
            <p:cNvGrpSpPr>
              <a:grpSpLocks/>
            </p:cNvGrpSpPr>
            <p:nvPr/>
          </p:nvGrpSpPr>
          <p:grpSpPr bwMode="auto">
            <a:xfrm>
              <a:off x="1887826" y="1865376"/>
              <a:ext cx="7063044" cy="2103120"/>
              <a:chOff x="1735426" y="38529"/>
              <a:chExt cx="7063044" cy="2356990"/>
            </a:xfrm>
          </p:grpSpPr>
          <p:sp>
            <p:nvSpPr>
              <p:cNvPr id="30" name="Round Same Side Corner Rectangle 29"/>
              <p:cNvSpPr/>
              <p:nvPr/>
            </p:nvSpPr>
            <p:spPr>
              <a:xfrm rot="5400000">
                <a:off x="4088598" y="-2314352"/>
                <a:ext cx="2356990" cy="706275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ound Same Side Corner Rectangle 4"/>
              <p:cNvSpPr/>
              <p:nvPr/>
            </p:nvSpPr>
            <p:spPr>
              <a:xfrm>
                <a:off x="1735717" y="149529"/>
                <a:ext cx="6951633" cy="2042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25" lvl="1" indent="-171425" defTabSz="799980" fontAlgn="auto">
                  <a:lnSpc>
                    <a:spcPct val="90000"/>
                  </a:lnSpc>
                  <a:spcAft>
                    <a:spcPct val="15000"/>
                  </a:spcAft>
                  <a:buFontTx/>
                  <a:buChar char="••"/>
                  <a:defRPr/>
                </a:pPr>
                <a:r>
                  <a:rPr lang="en-US" sz="2000" dirty="0"/>
                  <a:t>Develop models of innovative, online-delivered items and rich performance tasks proposed for use in the PARCC assessments</a:t>
                </a:r>
                <a:r>
                  <a:rPr lang="en-US" sz="2000" dirty="0"/>
                  <a:t>.</a:t>
                </a:r>
                <a:r>
                  <a:rPr lang="en-US" sz="2000" dirty="0">
                    <a:hlinkClick r:id="rId3"/>
                  </a:rPr>
                  <a:t> </a:t>
                </a:r>
                <a:r>
                  <a:rPr lang="en-US" sz="2000" dirty="0">
                    <a:hlinkClick r:id="rId3"/>
                  </a:rPr>
                  <a:t>www.parcconline.org</a:t>
                </a:r>
                <a:r>
                  <a:rPr lang="en-US" sz="2000" dirty="0"/>
                  <a:t> </a:t>
                </a:r>
                <a:endParaRPr lang="en-US" sz="2000" dirty="0"/>
              </a:p>
            </p:txBody>
          </p:sp>
        </p:grpSp>
        <p:grpSp>
          <p:nvGrpSpPr>
            <p:cNvPr id="8" name="Group 24"/>
            <p:cNvGrpSpPr>
              <a:grpSpLocks/>
            </p:cNvGrpSpPr>
            <p:nvPr/>
          </p:nvGrpSpPr>
          <p:grpSpPr bwMode="auto">
            <a:xfrm>
              <a:off x="73152" y="1865376"/>
              <a:ext cx="1694697" cy="2020824"/>
              <a:chOff x="40729" y="58"/>
              <a:chExt cx="1694697" cy="2418296"/>
            </a:xfrm>
          </p:grpSpPr>
          <p:sp>
            <p:nvSpPr>
              <p:cNvPr id="26" name="Rounded Rectangle 25"/>
              <p:cNvSpPr/>
              <p:nvPr/>
            </p:nvSpPr>
            <p:spPr>
              <a:xfrm>
                <a:off x="40729" y="58"/>
                <a:ext cx="1694585" cy="2418426"/>
              </a:xfrm>
              <a:prstGeom prst="roundRect">
                <a:avLst/>
              </a:prstGeom>
            </p:spPr>
            <p:style>
              <a:lnRef idx="3">
                <a:schemeClr val="lt1">
                  <a:hueOff val="0"/>
                  <a:satOff val="0"/>
                  <a:lumOff val="0"/>
                  <a:alphaOff val="0"/>
                </a:schemeClr>
              </a:lnRef>
              <a:fillRef idx="1">
                <a:schemeClr val="accent1">
                  <a:alpha val="90000"/>
                  <a:hueOff val="0"/>
                  <a:satOff val="0"/>
                  <a:lumOff val="0"/>
                  <a:alphaOff val="0"/>
                </a:schemeClr>
              </a:fillRef>
              <a:effectRef idx="1">
                <a:schemeClr val="accent1">
                  <a:alpha val="90000"/>
                  <a:hueOff val="0"/>
                  <a:satOff val="0"/>
                  <a:lumOff val="0"/>
                  <a:alphaOff val="0"/>
                </a:schemeClr>
              </a:effectRef>
              <a:fontRef idx="minor">
                <a:schemeClr val="lt1"/>
              </a:fontRef>
            </p:style>
          </p:sp>
          <p:sp>
            <p:nvSpPr>
              <p:cNvPr id="27" name="Rounded Rectangle 6"/>
              <p:cNvSpPr/>
              <p:nvPr/>
            </p:nvSpPr>
            <p:spPr>
              <a:xfrm>
                <a:off x="124069" y="83277"/>
                <a:ext cx="1527905" cy="217633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33310" fontAlgn="auto">
                  <a:lnSpc>
                    <a:spcPct val="90000"/>
                  </a:lnSpc>
                  <a:spcAft>
                    <a:spcPct val="35000"/>
                  </a:spcAft>
                  <a:defRPr/>
                </a:pPr>
                <a:r>
                  <a:rPr lang="en-US" sz="2100" dirty="0"/>
                  <a:t>Item and Task Prototypes</a:t>
                </a:r>
              </a:p>
            </p:txBody>
          </p:sp>
        </p:grpSp>
      </p:grpSp>
      <p:pic>
        <p:nvPicPr>
          <p:cNvPr id="20" name="Picture 3" descr="REACH ppt bottom.jpg"/>
          <p:cNvPicPr>
            <a:picLocks noChangeAspect="1"/>
          </p:cNvPicPr>
          <p:nvPr/>
        </p:nvPicPr>
        <p:blipFill>
          <a:blip r:embed="rId4"/>
          <a:srcRect/>
          <a:stretch>
            <a:fillRect/>
          </a:stretch>
        </p:blipFill>
        <p:spPr bwMode="auto">
          <a:xfrm>
            <a:off x="0" y="5844482"/>
            <a:ext cx="9144000" cy="101351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p:cNvSpPr>
            <a:spLocks noGrp="1"/>
          </p:cNvSpPr>
          <p:nvPr>
            <p:ph type="title"/>
          </p:nvPr>
        </p:nvSpPr>
        <p:spPr bwMode="auto">
          <a:xfrm>
            <a:off x="1057013" y="0"/>
            <a:ext cx="8086987" cy="1219200"/>
          </a:xfrm>
          <a:noFill/>
          <a:ln>
            <a:miter lim="800000"/>
            <a:headEnd/>
            <a:tailEnd/>
          </a:ln>
        </p:spPr>
        <p:txBody>
          <a:bodyPr vert="horz" wrap="square" numCol="1" anchorCtr="0" compatLnSpc="1">
            <a:prstTxWarp prst="textNoShape">
              <a:avLst/>
            </a:prstTxWarp>
          </a:bodyPr>
          <a:lstStyle/>
          <a:p>
            <a:pPr marL="168068"/>
            <a:r>
              <a:rPr lang="en-US" dirty="0" smtClean="0"/>
              <a:t>Develop </a:t>
            </a:r>
            <a:r>
              <a:rPr lang="en-US" dirty="0" smtClean="0"/>
              <a:t>21</a:t>
            </a:r>
            <a:r>
              <a:rPr lang="en-US" baseline="30000" dirty="0" smtClean="0"/>
              <a:t>st</a:t>
            </a:r>
            <a:r>
              <a:rPr lang="en-US" dirty="0" smtClean="0"/>
              <a:t> Century, Technology-Based Assessments</a:t>
            </a:r>
          </a:p>
        </p:txBody>
      </p:sp>
      <p:sp>
        <p:nvSpPr>
          <p:cNvPr id="4" name="Slide Number Placeholder 3"/>
          <p:cNvSpPr>
            <a:spLocks noGrp="1"/>
          </p:cNvSpPr>
          <p:nvPr>
            <p:ph type="sldNum" sz="quarter" idx="10"/>
          </p:nvPr>
        </p:nvSpPr>
        <p:spPr/>
        <p:txBody>
          <a:bodyPr>
            <a:normAutofit/>
          </a:bodyPr>
          <a:lstStyle/>
          <a:p>
            <a:pPr>
              <a:defRPr/>
            </a:pPr>
            <a:fld id="{D5B5E4BB-BD77-46B2-A914-98FFD98E6264}" type="slidenum">
              <a:rPr lang="en-US"/>
              <a:pPr>
                <a:defRPr/>
              </a:pPr>
              <a:t>6</a:t>
            </a:fld>
            <a:endParaRPr lang="en-US" dirty="0"/>
          </a:p>
        </p:txBody>
      </p:sp>
      <p:sp>
        <p:nvSpPr>
          <p:cNvPr id="37892" name="Content Placeholder 1"/>
          <p:cNvSpPr>
            <a:spLocks noGrp="1"/>
          </p:cNvSpPr>
          <p:nvPr>
            <p:ph idx="4294967295"/>
          </p:nvPr>
        </p:nvSpPr>
        <p:spPr>
          <a:xfrm>
            <a:off x="0" y="1675805"/>
            <a:ext cx="8686271" cy="4877098"/>
          </a:xfrm>
          <a:prstGeom prst="rect">
            <a:avLst/>
          </a:prstGeom>
        </p:spPr>
        <p:txBody>
          <a:bodyPr lIns="91426" tIns="45714" rIns="91426" bIns="45714">
            <a:normAutofit fontScale="70000" lnSpcReduction="20000"/>
          </a:bodyPr>
          <a:lstStyle/>
          <a:p>
            <a:pPr marL="0" indent="0" defTabSz="898661">
              <a:spcBef>
                <a:spcPts val="0"/>
              </a:spcBef>
              <a:buNone/>
              <a:defRPr/>
            </a:pPr>
            <a:r>
              <a:rPr lang="en-US" sz="2400" b="1" dirty="0">
                <a:solidFill>
                  <a:srgbClr val="0091B2"/>
                </a:solidFill>
              </a:rPr>
              <a:t>PARCC’s assessment will be computer-based and leverage technology in a range of ways:</a:t>
            </a:r>
          </a:p>
          <a:p>
            <a:pPr marL="336998" indent="-336998" defTabSz="898661">
              <a:spcBef>
                <a:spcPts val="0"/>
              </a:spcBef>
              <a:buFont typeface="Arial" pitchFamily="34" charset="0"/>
              <a:buChar char="•"/>
              <a:defRPr/>
            </a:pPr>
            <a:r>
              <a:rPr lang="en-US" sz="2400" dirty="0"/>
              <a:t>Item Development</a:t>
            </a:r>
          </a:p>
          <a:p>
            <a:pPr marL="730162" lvl="1" indent="-279272" defTabSz="898661">
              <a:spcBef>
                <a:spcPts val="600"/>
              </a:spcBef>
              <a:buFont typeface="Arial" pitchFamily="34" charset="0"/>
              <a:buChar char="–"/>
              <a:defRPr/>
            </a:pPr>
            <a:r>
              <a:rPr lang="en-US" dirty="0"/>
              <a:t>Develop innovative tasks that engage students in the assessment process</a:t>
            </a:r>
          </a:p>
          <a:p>
            <a:pPr marL="336998" indent="-279272" defTabSz="898661">
              <a:spcBef>
                <a:spcPts val="600"/>
              </a:spcBef>
              <a:buFont typeface="Arial" pitchFamily="34" charset="0"/>
              <a:buChar char="•"/>
              <a:defRPr/>
            </a:pPr>
            <a:r>
              <a:rPr lang="en-US" sz="2400" dirty="0"/>
              <a:t>Administration</a:t>
            </a:r>
          </a:p>
          <a:p>
            <a:pPr marL="730162" lvl="1" indent="-279272" defTabSz="898661">
              <a:spcBef>
                <a:spcPts val="600"/>
              </a:spcBef>
              <a:buFont typeface="Arial" pitchFamily="34" charset="0"/>
              <a:buChar char="–"/>
              <a:defRPr/>
            </a:pPr>
            <a:r>
              <a:rPr lang="en-US" dirty="0"/>
              <a:t>Reduce paperwork, increase security, reduce shipping/receiving &amp; storage</a:t>
            </a:r>
          </a:p>
          <a:p>
            <a:pPr marL="730162" lvl="1" indent="-279272" defTabSz="898661">
              <a:spcBef>
                <a:spcPts val="600"/>
              </a:spcBef>
              <a:buFont typeface="Arial" pitchFamily="34" charset="0"/>
              <a:buChar char="–"/>
              <a:defRPr/>
            </a:pPr>
            <a:r>
              <a:rPr lang="en-US" dirty="0"/>
              <a:t>Increase access to and provision of accommodations for SWDs and ELLs</a:t>
            </a:r>
          </a:p>
          <a:p>
            <a:pPr marL="336998" indent="-279272" defTabSz="898661">
              <a:spcBef>
                <a:spcPts val="600"/>
              </a:spcBef>
              <a:buFont typeface="Arial" pitchFamily="34" charset="0"/>
              <a:buChar char="•"/>
              <a:defRPr/>
            </a:pPr>
            <a:r>
              <a:rPr lang="en-US" sz="2400" dirty="0"/>
              <a:t>Scoring</a:t>
            </a:r>
          </a:p>
          <a:p>
            <a:pPr marL="730162" lvl="1" indent="-279272" defTabSz="898661">
              <a:spcBef>
                <a:spcPts val="600"/>
              </a:spcBef>
              <a:buFont typeface="Arial" pitchFamily="34" charset="0"/>
              <a:buChar char="–"/>
              <a:defRPr/>
            </a:pPr>
            <a:r>
              <a:rPr lang="en-US" dirty="0"/>
              <a:t>Make scoring more efficient by combining human and automated approaches</a:t>
            </a:r>
            <a:endParaRPr lang="en-US" sz="1800" dirty="0"/>
          </a:p>
          <a:p>
            <a:pPr marL="336998" indent="-279272" defTabSz="898661">
              <a:spcBef>
                <a:spcPts val="600"/>
              </a:spcBef>
              <a:buFont typeface="Arial" pitchFamily="34" charset="0"/>
              <a:buChar char="•"/>
              <a:defRPr/>
            </a:pPr>
            <a:r>
              <a:rPr lang="en-US" sz="2400" dirty="0"/>
              <a:t>Reporting</a:t>
            </a:r>
          </a:p>
          <a:p>
            <a:pPr marL="730162" lvl="1" indent="-279272" defTabSz="898661">
              <a:spcBef>
                <a:spcPts val="600"/>
              </a:spcBef>
              <a:buFont typeface="Arial" pitchFamily="34" charset="0"/>
              <a:buChar char="–"/>
              <a:defRPr/>
            </a:pPr>
            <a:r>
              <a:rPr lang="en-US" dirty="0"/>
              <a:t>Produce </a:t>
            </a:r>
            <a:r>
              <a:rPr lang="en-US" i="1" dirty="0"/>
              <a:t>timely</a:t>
            </a:r>
            <a:r>
              <a:rPr lang="en-US" dirty="0"/>
              <a:t> reports of students performance throughout the year to inform instructional, interventions, and professional development</a:t>
            </a:r>
          </a:p>
          <a:p>
            <a:pPr marL="730162" lvl="1" indent="-279272" defTabSz="898661">
              <a:spcBef>
                <a:spcPts val="600"/>
              </a:spcBef>
              <a:buFont typeface="Arial" pitchFamily="34" charset="0"/>
              <a:buChar char="–"/>
              <a:defRPr/>
            </a:pPr>
            <a:endParaRPr lang="en-US" sz="2100" dirty="0"/>
          </a:p>
          <a:p>
            <a:pPr marL="57726" lvl="1" indent="0" defTabSz="898661">
              <a:spcBef>
                <a:spcPts val="600"/>
              </a:spcBef>
              <a:buNone/>
              <a:defRPr/>
            </a:pPr>
            <a:endParaRPr lang="en-US" sz="1200" dirty="0"/>
          </a:p>
          <a:p>
            <a:pPr marL="336998" lvl="1" indent="-279272" defTabSz="898661">
              <a:spcBef>
                <a:spcPts val="600"/>
              </a:spcBef>
              <a:buNone/>
              <a:defRPr/>
            </a:pPr>
            <a:endParaRPr lang="en-US" b="1" dirty="0">
              <a:solidFill>
                <a:srgbClr val="0091B2"/>
              </a:solidFill>
            </a:endParaRPr>
          </a:p>
        </p:txBody>
      </p:sp>
      <p:pic>
        <p:nvPicPr>
          <p:cNvPr id="5" name="Picture 3" descr="REACH ppt bottom.jpg"/>
          <p:cNvPicPr>
            <a:picLocks noChangeAspect="1"/>
          </p:cNvPicPr>
          <p:nvPr/>
        </p:nvPicPr>
        <p:blipFill>
          <a:blip r:embed="rId3"/>
          <a:srcRect/>
          <a:stretch>
            <a:fillRect/>
          </a:stretch>
        </p:blipFill>
        <p:spPr bwMode="auto">
          <a:xfrm>
            <a:off x="0" y="5527675"/>
            <a:ext cx="9144000" cy="1330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xEl>
                                              <p:pRg st="1" end="1"/>
                                            </p:txEl>
                                          </p:spTgt>
                                        </p:tgtEl>
                                        <p:attrNameLst>
                                          <p:attrName>style.visibility</p:attrName>
                                        </p:attrNameLst>
                                      </p:cBhvr>
                                      <p:to>
                                        <p:strVal val="visible"/>
                                      </p:to>
                                    </p:set>
                                    <p:animEffect transition="in" filter="fade">
                                      <p:cBhvr>
                                        <p:cTn id="7" dur="500"/>
                                        <p:tgtEl>
                                          <p:spTgt spid="37892">
                                            <p:txEl>
                                              <p:pRg st="1" end="1"/>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7892">
                                            <p:txEl>
                                              <p:pRg st="2" end="2"/>
                                            </p:txEl>
                                          </p:spTgt>
                                        </p:tgtEl>
                                        <p:attrNameLst>
                                          <p:attrName>style.visibility</p:attrName>
                                        </p:attrNameLst>
                                      </p:cBhvr>
                                      <p:to>
                                        <p:strVal val="visible"/>
                                      </p:to>
                                    </p:set>
                                    <p:animEffect transition="in" filter="fade">
                                      <p:cBhvr>
                                        <p:cTn id="11" dur="1000"/>
                                        <p:tgtEl>
                                          <p:spTgt spid="37892">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7892">
                                            <p:txEl>
                                              <p:pRg st="3" end="3"/>
                                            </p:txEl>
                                          </p:spTgt>
                                        </p:tgtEl>
                                        <p:attrNameLst>
                                          <p:attrName>style.visibility</p:attrName>
                                        </p:attrNameLst>
                                      </p:cBhvr>
                                      <p:to>
                                        <p:strVal val="visible"/>
                                      </p:to>
                                    </p:set>
                                    <p:animEffect transition="in" filter="fade">
                                      <p:cBhvr>
                                        <p:cTn id="16" dur="1000"/>
                                        <p:tgtEl>
                                          <p:spTgt spid="37892">
                                            <p:txEl>
                                              <p:pRg st="3" end="3"/>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37892">
                                            <p:txEl>
                                              <p:pRg st="4" end="4"/>
                                            </p:txEl>
                                          </p:spTgt>
                                        </p:tgtEl>
                                        <p:attrNameLst>
                                          <p:attrName>style.visibility</p:attrName>
                                        </p:attrNameLst>
                                      </p:cBhvr>
                                      <p:to>
                                        <p:strVal val="visible"/>
                                      </p:to>
                                    </p:set>
                                    <p:animEffect transition="in" filter="fade">
                                      <p:cBhvr>
                                        <p:cTn id="20" dur="1000"/>
                                        <p:tgtEl>
                                          <p:spTgt spid="3789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892">
                                            <p:txEl>
                                              <p:pRg st="5" end="5"/>
                                            </p:txEl>
                                          </p:spTgt>
                                        </p:tgtEl>
                                        <p:attrNameLst>
                                          <p:attrName>style.visibility</p:attrName>
                                        </p:attrNameLst>
                                      </p:cBhvr>
                                      <p:to>
                                        <p:strVal val="visible"/>
                                      </p:to>
                                    </p:set>
                                    <p:animEffect transition="in" filter="fade">
                                      <p:cBhvr>
                                        <p:cTn id="23" dur="1000"/>
                                        <p:tgtEl>
                                          <p:spTgt spid="37892">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7892">
                                            <p:txEl>
                                              <p:pRg st="6" end="6"/>
                                            </p:txEl>
                                          </p:spTgt>
                                        </p:tgtEl>
                                        <p:attrNameLst>
                                          <p:attrName>style.visibility</p:attrName>
                                        </p:attrNameLst>
                                      </p:cBhvr>
                                      <p:to>
                                        <p:strVal val="visible"/>
                                      </p:to>
                                    </p:set>
                                    <p:animEffect transition="in" filter="fade">
                                      <p:cBhvr>
                                        <p:cTn id="28" dur="1000"/>
                                        <p:tgtEl>
                                          <p:spTgt spid="37892">
                                            <p:txEl>
                                              <p:pRg st="6" end="6"/>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37892">
                                            <p:txEl>
                                              <p:pRg st="7" end="7"/>
                                            </p:txEl>
                                          </p:spTgt>
                                        </p:tgtEl>
                                        <p:attrNameLst>
                                          <p:attrName>style.visibility</p:attrName>
                                        </p:attrNameLst>
                                      </p:cBhvr>
                                      <p:to>
                                        <p:strVal val="visible"/>
                                      </p:to>
                                    </p:set>
                                    <p:animEffect transition="in" filter="fade">
                                      <p:cBhvr>
                                        <p:cTn id="32" dur="1000"/>
                                        <p:tgtEl>
                                          <p:spTgt spid="3789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7892">
                                            <p:txEl>
                                              <p:pRg st="8" end="8"/>
                                            </p:txEl>
                                          </p:spTgt>
                                        </p:tgtEl>
                                        <p:attrNameLst>
                                          <p:attrName>style.visibility</p:attrName>
                                        </p:attrNameLst>
                                      </p:cBhvr>
                                      <p:to>
                                        <p:strVal val="visible"/>
                                      </p:to>
                                    </p:set>
                                    <p:animEffect transition="in" filter="fade">
                                      <p:cBhvr>
                                        <p:cTn id="37" dur="1000"/>
                                        <p:tgtEl>
                                          <p:spTgt spid="37892">
                                            <p:txEl>
                                              <p:pRg st="8" end="8"/>
                                            </p:txEl>
                                          </p:spTgt>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37892">
                                            <p:txEl>
                                              <p:pRg st="9" end="9"/>
                                            </p:txEl>
                                          </p:spTgt>
                                        </p:tgtEl>
                                        <p:attrNameLst>
                                          <p:attrName>style.visibility</p:attrName>
                                        </p:attrNameLst>
                                      </p:cBhvr>
                                      <p:to>
                                        <p:strVal val="visible"/>
                                      </p:to>
                                    </p:set>
                                    <p:animEffect transition="in" filter="fade">
                                      <p:cBhvr>
                                        <p:cTn id="41" dur="1000"/>
                                        <p:tgtEl>
                                          <p:spTgt spid="3789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bwMode="auto">
          <a:noFill/>
          <a:ln>
            <a:miter lim="800000"/>
            <a:headEnd/>
            <a:tailEnd/>
          </a:ln>
        </p:spPr>
        <p:txBody>
          <a:bodyPr vert="horz" wrap="square" numCol="1" anchorCtr="0" compatLnSpc="1">
            <a:prstTxWarp prst="textNoShape">
              <a:avLst/>
            </a:prstTxWarp>
          </a:bodyPr>
          <a:lstStyle/>
          <a:p>
            <a:pPr marL="168068"/>
            <a:r>
              <a:rPr lang="en-US" b="1" dirty="0" smtClean="0"/>
              <a:t>ELA/Literacy Task Types</a:t>
            </a:r>
          </a:p>
        </p:txBody>
      </p:sp>
      <p:sp>
        <p:nvSpPr>
          <p:cNvPr id="45060" name="Text Placeholder 1"/>
          <p:cNvSpPr>
            <a:spLocks noGrp="1"/>
          </p:cNvSpPr>
          <p:nvPr>
            <p:ph type="body" sz="quarter" idx="14"/>
          </p:nvPr>
        </p:nvSpPr>
        <p:spPr bwMode="auto">
          <a:noFill/>
          <a:ln>
            <a:miter lim="800000"/>
            <a:headEnd/>
            <a:tailEnd/>
          </a:ln>
        </p:spPr>
        <p:txBody>
          <a:bodyPr vert="horz" wrap="square" numCol="1" anchor="t" anchorCtr="0" compatLnSpc="1">
            <a:prstTxWarp prst="textNoShape">
              <a:avLst/>
            </a:prstTxWarp>
          </a:bodyPr>
          <a:lstStyle/>
          <a:p>
            <a:endParaRPr lang="en-US" smtClean="0"/>
          </a:p>
        </p:txBody>
      </p:sp>
      <p:sp>
        <p:nvSpPr>
          <p:cNvPr id="45061" name="Content Placeholder 1"/>
          <p:cNvSpPr>
            <a:spLocks noGrp="1"/>
          </p:cNvSpPr>
          <p:nvPr>
            <p:ph type="body" sz="quarter" idx="13"/>
          </p:nvPr>
        </p:nvSpPr>
        <p:spPr bwMode="auto">
          <a:noFill/>
          <a:ln>
            <a:miter lim="800000"/>
            <a:headEnd/>
            <a:tailEnd/>
          </a:ln>
        </p:spPr>
        <p:txBody>
          <a:bodyPr vert="horz" wrap="square" lIns="91426" tIns="45714" rIns="91426" bIns="45714" numCol="1" anchor="t" anchorCtr="0" compatLnSpc="1">
            <a:prstTxWarp prst="textNoShape">
              <a:avLst/>
            </a:prstTxWarp>
          </a:bodyPr>
          <a:lstStyle/>
          <a:p>
            <a:r>
              <a:rPr lang="en-US" sz="2800" b="1" dirty="0" smtClean="0">
                <a:solidFill>
                  <a:srgbClr val="0091B2"/>
                </a:solidFill>
              </a:rPr>
              <a:t>ELA/Literacy</a:t>
            </a:r>
          </a:p>
          <a:p>
            <a:pPr lvl="1"/>
            <a:r>
              <a:rPr lang="en-US" sz="2500" b="1" dirty="0" smtClean="0">
                <a:solidFill>
                  <a:srgbClr val="0091B2"/>
                </a:solidFill>
              </a:rPr>
              <a:t>PBA</a:t>
            </a:r>
            <a:r>
              <a:rPr lang="en-US" sz="2500" dirty="0" smtClean="0"/>
              <a:t>: Prose Constructed Response (PCR)</a:t>
            </a:r>
          </a:p>
          <a:p>
            <a:pPr lvl="1"/>
            <a:r>
              <a:rPr lang="en-US" sz="2500" b="1" dirty="0" smtClean="0">
                <a:solidFill>
                  <a:srgbClr val="0091B2"/>
                </a:solidFill>
              </a:rPr>
              <a:t>EOY</a:t>
            </a:r>
            <a:r>
              <a:rPr lang="en-US" sz="2500" dirty="0" smtClean="0"/>
              <a:t>: Evidence-Based Selected Response (EBSR)</a:t>
            </a:r>
          </a:p>
          <a:p>
            <a:pPr lvl="1"/>
            <a:r>
              <a:rPr lang="en-US" sz="2500" b="1" dirty="0" smtClean="0">
                <a:solidFill>
                  <a:srgbClr val="0091B2"/>
                </a:solidFill>
              </a:rPr>
              <a:t>EOY</a:t>
            </a:r>
            <a:r>
              <a:rPr lang="en-US" sz="2500" dirty="0" smtClean="0"/>
              <a:t>: Technology Enhanced Constructed Response (TECR)</a:t>
            </a:r>
          </a:p>
        </p:txBody>
      </p:sp>
      <p:sp>
        <p:nvSpPr>
          <p:cNvPr id="40963" name="Slide Number Placeholder 3"/>
          <p:cNvSpPr>
            <a:spLocks noGrp="1"/>
          </p:cNvSpPr>
          <p:nvPr>
            <p:ph type="sldNum" sz="quarter" idx="1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normAutofit/>
          </a:bodyPr>
          <a:lstStyle>
            <a:lvl1pPr>
              <a:defRPr>
                <a:solidFill>
                  <a:schemeClr val="tx1"/>
                </a:solidFill>
                <a:latin typeface="Calibri" pitchFamily="34" charset="0"/>
              </a:defRPr>
            </a:lvl1pPr>
            <a:lvl2pPr marL="742839" indent="-285708">
              <a:defRPr>
                <a:solidFill>
                  <a:schemeClr val="tx1"/>
                </a:solidFill>
                <a:latin typeface="Calibri" pitchFamily="34" charset="0"/>
              </a:defRPr>
            </a:lvl2pPr>
            <a:lvl3pPr marL="1142829" indent="-228567">
              <a:defRPr>
                <a:solidFill>
                  <a:schemeClr val="tx1"/>
                </a:solidFill>
                <a:latin typeface="Calibri" pitchFamily="34" charset="0"/>
              </a:defRPr>
            </a:lvl3pPr>
            <a:lvl4pPr marL="1599960" indent="-228567">
              <a:defRPr>
                <a:solidFill>
                  <a:schemeClr val="tx1"/>
                </a:solidFill>
                <a:latin typeface="Calibri" pitchFamily="34" charset="0"/>
              </a:defRPr>
            </a:lvl4pPr>
            <a:lvl5pPr marL="2057091" indent="-228567">
              <a:defRPr>
                <a:solidFill>
                  <a:schemeClr val="tx1"/>
                </a:solidFill>
                <a:latin typeface="Calibri" pitchFamily="34" charset="0"/>
              </a:defRPr>
            </a:lvl5pPr>
            <a:lvl6pPr marL="2514222" indent="-228567" fontAlgn="base">
              <a:spcBef>
                <a:spcPct val="0"/>
              </a:spcBef>
              <a:spcAft>
                <a:spcPct val="0"/>
              </a:spcAft>
              <a:defRPr>
                <a:solidFill>
                  <a:schemeClr val="tx1"/>
                </a:solidFill>
                <a:latin typeface="Calibri" pitchFamily="34" charset="0"/>
              </a:defRPr>
            </a:lvl6pPr>
            <a:lvl7pPr marL="2971355" indent="-228567" fontAlgn="base">
              <a:spcBef>
                <a:spcPct val="0"/>
              </a:spcBef>
              <a:spcAft>
                <a:spcPct val="0"/>
              </a:spcAft>
              <a:defRPr>
                <a:solidFill>
                  <a:schemeClr val="tx1"/>
                </a:solidFill>
                <a:latin typeface="Calibri" pitchFamily="34" charset="0"/>
              </a:defRPr>
            </a:lvl7pPr>
            <a:lvl8pPr marL="3428485" indent="-228567" fontAlgn="base">
              <a:spcBef>
                <a:spcPct val="0"/>
              </a:spcBef>
              <a:spcAft>
                <a:spcPct val="0"/>
              </a:spcAft>
              <a:defRPr>
                <a:solidFill>
                  <a:schemeClr val="tx1"/>
                </a:solidFill>
                <a:latin typeface="Calibri" pitchFamily="34" charset="0"/>
              </a:defRPr>
            </a:lvl8pPr>
            <a:lvl9pPr marL="3885617" indent="-22856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691477-2B37-458D-9771-F9A708A351FC}" type="slidenum">
              <a:rPr lang="en-US"/>
              <a:pPr fontAlgn="base">
                <a:spcBef>
                  <a:spcPct val="0"/>
                </a:spcBef>
                <a:spcAft>
                  <a:spcPct val="0"/>
                </a:spcAft>
                <a:defRPr/>
              </a:pPr>
              <a:t>7</a:t>
            </a:fld>
            <a:endParaRPr lang="en-US"/>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acher\Desktop\PARCC_ELA_Model_Framework_5.jpg"/>
          <p:cNvPicPr>
            <a:picLocks noChangeAspect="1" noChangeArrowheads="1"/>
          </p:cNvPicPr>
          <p:nvPr/>
        </p:nvPicPr>
        <p:blipFill>
          <a:blip r:embed="rId2"/>
          <a:srcRect/>
          <a:stretch>
            <a:fillRect/>
          </a:stretch>
        </p:blipFill>
        <p:spPr bwMode="auto">
          <a:xfrm>
            <a:off x="1319056" y="1191236"/>
            <a:ext cx="6682711" cy="4597167"/>
          </a:xfrm>
          <a:prstGeom prst="rect">
            <a:avLst/>
          </a:prstGeom>
          <a:noFill/>
        </p:spPr>
      </p:pic>
      <p:sp>
        <p:nvSpPr>
          <p:cNvPr id="12" name="TextBox 11"/>
          <p:cNvSpPr txBox="1"/>
          <p:nvPr/>
        </p:nvSpPr>
        <p:spPr>
          <a:xfrm>
            <a:off x="453006" y="335560"/>
            <a:ext cx="8162488" cy="369332"/>
          </a:xfrm>
          <a:prstGeom prst="rect">
            <a:avLst/>
          </a:prstGeom>
          <a:noFill/>
        </p:spPr>
        <p:txBody>
          <a:bodyPr wrap="square" rtlCol="0">
            <a:spAutoFit/>
          </a:bodyPr>
          <a:lstStyle/>
          <a:p>
            <a:pPr algn="ctr"/>
            <a:r>
              <a:rPr lang="en-US" dirty="0" smtClean="0"/>
              <a:t>PARCC Model Framework ELA Grade 5</a:t>
            </a:r>
            <a:endParaRPr lang="en-US" dirty="0"/>
          </a:p>
        </p:txBody>
      </p:sp>
      <p:pic>
        <p:nvPicPr>
          <p:cNvPr id="13" name="Picture 3" descr="REACH ppt bottom.jpg"/>
          <p:cNvPicPr>
            <a:picLocks noChangeAspect="1"/>
          </p:cNvPicPr>
          <p:nvPr/>
        </p:nvPicPr>
        <p:blipFill>
          <a:blip r:embed="rId3"/>
          <a:srcRect/>
          <a:stretch>
            <a:fillRect/>
          </a:stretch>
        </p:blipFill>
        <p:spPr bwMode="auto">
          <a:xfrm>
            <a:off x="0" y="5788403"/>
            <a:ext cx="9144000" cy="1069597"/>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bwMode="auto">
          <a:xfrm>
            <a:off x="2824429" y="1"/>
            <a:ext cx="6319573" cy="928688"/>
          </a:xfrm>
          <a:noFill/>
          <a:ln>
            <a:miter lim="800000"/>
            <a:headEnd/>
            <a:tailEnd/>
          </a:ln>
        </p:spPr>
        <p:txBody>
          <a:bodyPr vert="horz" wrap="square" numCol="1" anchor="t" anchorCtr="0" compatLnSpc="1">
            <a:prstTxWarp prst="textNoShape">
              <a:avLst/>
            </a:prstTxWarp>
          </a:bodyPr>
          <a:lstStyle/>
          <a:p>
            <a:pPr marL="168068"/>
            <a:r>
              <a:rPr lang="en-US" b="1" dirty="0" smtClean="0"/>
              <a:t>Mathematics Task Types</a:t>
            </a:r>
          </a:p>
        </p:txBody>
      </p:sp>
      <p:sp>
        <p:nvSpPr>
          <p:cNvPr id="47106" name="Content Placeholder 1"/>
          <p:cNvSpPr>
            <a:spLocks noGrp="1"/>
          </p:cNvSpPr>
          <p:nvPr>
            <p:ph idx="1"/>
          </p:nvPr>
        </p:nvSpPr>
        <p:spPr bwMode="auto">
          <a:xfrm>
            <a:off x="27782" y="1857375"/>
            <a:ext cx="8417718" cy="3209575"/>
          </a:xfrm>
          <a:noFill/>
          <a:ln>
            <a:miter lim="800000"/>
            <a:headEnd/>
            <a:tailEnd/>
          </a:ln>
        </p:spPr>
        <p:txBody>
          <a:bodyPr vert="horz" wrap="square" numCol="1" anchor="t" anchorCtr="0" compatLnSpc="1">
            <a:prstTxWarp prst="textNoShape">
              <a:avLst/>
            </a:prstTxWarp>
          </a:bodyPr>
          <a:lstStyle/>
          <a:p>
            <a:r>
              <a:rPr lang="en-US" sz="2400" b="1" dirty="0" smtClean="0">
                <a:solidFill>
                  <a:srgbClr val="FF0000"/>
                </a:solidFill>
              </a:rPr>
              <a:t>Mathematics</a:t>
            </a:r>
          </a:p>
          <a:p>
            <a:pPr lvl="1"/>
            <a:r>
              <a:rPr lang="en-US" sz="2100" b="1" dirty="0" smtClean="0">
                <a:solidFill>
                  <a:srgbClr val="FF0000"/>
                </a:solidFill>
              </a:rPr>
              <a:t>Type I (PBA and EOY): </a:t>
            </a:r>
            <a:r>
              <a:rPr lang="en-US" sz="2100" dirty="0" smtClean="0"/>
              <a:t>Machine </a:t>
            </a:r>
            <a:r>
              <a:rPr lang="en-US" sz="2100" dirty="0" err="1" smtClean="0"/>
              <a:t>scorable</a:t>
            </a:r>
            <a:r>
              <a:rPr lang="en-US" sz="2100" dirty="0" smtClean="0"/>
              <a:t>, focusing on major content and/or fluency.  Could be practice forward.</a:t>
            </a:r>
            <a:endParaRPr lang="en-US" sz="2100" b="1" dirty="0" smtClean="0">
              <a:solidFill>
                <a:srgbClr val="0091B2"/>
              </a:solidFill>
            </a:endParaRPr>
          </a:p>
          <a:p>
            <a:pPr lvl="1"/>
            <a:r>
              <a:rPr lang="en-US" sz="2100" b="1" dirty="0" smtClean="0">
                <a:solidFill>
                  <a:srgbClr val="FF0000"/>
                </a:solidFill>
              </a:rPr>
              <a:t>Type II (PBA):</a:t>
            </a:r>
            <a:r>
              <a:rPr lang="en-US" sz="2100" dirty="0" smtClean="0">
                <a:solidFill>
                  <a:srgbClr val="FF0000"/>
                </a:solidFill>
              </a:rPr>
              <a:t> </a:t>
            </a:r>
            <a:r>
              <a:rPr lang="en-US" sz="2100" dirty="0" smtClean="0"/>
              <a:t>Hand scored (or machine scored if innovative); focused on expressing reasoning.</a:t>
            </a:r>
            <a:endParaRPr lang="en-US" sz="2100" b="1" dirty="0" smtClean="0">
              <a:solidFill>
                <a:srgbClr val="0091B2"/>
              </a:solidFill>
            </a:endParaRPr>
          </a:p>
          <a:p>
            <a:pPr lvl="1"/>
            <a:r>
              <a:rPr lang="en-US" sz="2100" b="1" dirty="0" smtClean="0">
                <a:solidFill>
                  <a:srgbClr val="FF0000"/>
                </a:solidFill>
              </a:rPr>
              <a:t>Type III (PBA): </a:t>
            </a:r>
            <a:r>
              <a:rPr lang="en-US" sz="2100" dirty="0" smtClean="0"/>
              <a:t>Hand scored (or machine scored if innovative); focused on modeling/application.</a:t>
            </a:r>
          </a:p>
        </p:txBody>
      </p:sp>
      <p:sp>
        <p:nvSpPr>
          <p:cNvPr id="47108" name="Slide Number Placeholder 3"/>
          <p:cNvSpPr>
            <a:spLocks noGrp="1"/>
          </p:cNvSpPr>
          <p:nvPr>
            <p:ph type="sldNum" sz="quarter" idx="12"/>
          </p:nvPr>
        </p:nvSpPr>
        <p:spPr bwMode="auto">
          <a:xfrm>
            <a:off x="685271" y="6247805"/>
            <a:ext cx="1905000" cy="458391"/>
          </a:xfrm>
          <a:noFill/>
          <a:ln>
            <a:miter lim="800000"/>
            <a:headEnd/>
            <a:tailEnd/>
          </a:ln>
        </p:spPr>
        <p:txBody>
          <a:bodyPr vert="horz" lIns="91426" tIns="45714" rIns="91426" bIns="45714" numCol="1" anchor="t" anchorCtr="0" compatLnSpc="1">
            <a:prstTxWarp prst="textNoShape">
              <a:avLst/>
            </a:prstTxWarp>
          </a:bodyPr>
          <a:lstStyle/>
          <a:p>
            <a:pPr algn="l"/>
            <a:fld id="{7E98DF6D-B453-4470-A89D-4FB49383C98B}" type="slidenum">
              <a:rPr lang="en-US" sz="1800">
                <a:solidFill>
                  <a:schemeClr val="tx1"/>
                </a:solidFill>
              </a:rPr>
              <a:pPr algn="l"/>
              <a:t>9</a:t>
            </a:fld>
            <a:endParaRPr lang="en-US" sz="1800" dirty="0">
              <a:solidFill>
                <a:schemeClr val="tx1"/>
              </a:solidFill>
            </a:endParaRPr>
          </a:p>
        </p:txBody>
      </p:sp>
      <p:pic>
        <p:nvPicPr>
          <p:cNvPr id="5" name="Picture 3" descr="REACH ppt bottom.jpg"/>
          <p:cNvPicPr>
            <a:picLocks noChangeAspect="1"/>
          </p:cNvPicPr>
          <p:nvPr/>
        </p:nvPicPr>
        <p:blipFill>
          <a:blip r:embed="rId3"/>
          <a:srcRect/>
          <a:stretch>
            <a:fillRect/>
          </a:stretch>
        </p:blipFill>
        <p:spPr bwMode="auto">
          <a:xfrm>
            <a:off x="0" y="5527675"/>
            <a:ext cx="9144000" cy="1330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1612</Words>
  <Application>Microsoft Office PowerPoint</Application>
  <PresentationFormat>On-screen Show (4:3)</PresentationFormat>
  <Paragraphs>186</Paragraphs>
  <Slides>18</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Arial</vt:lpstr>
      <vt:lpstr>Office Theme</vt:lpstr>
      <vt:lpstr>Slide 1</vt:lpstr>
      <vt:lpstr>Partnership for Assessment of Readiness for College and Careers (PARCC)</vt:lpstr>
      <vt:lpstr>The PARCC Goals</vt:lpstr>
      <vt:lpstr>Create high-quality assessments</vt:lpstr>
      <vt:lpstr>Support Educators in the Classroom</vt:lpstr>
      <vt:lpstr>Develop 21st Century, Technology-Based Assessments</vt:lpstr>
      <vt:lpstr>ELA/Literacy Task Types</vt:lpstr>
      <vt:lpstr>Slide 8</vt:lpstr>
      <vt:lpstr>Mathematics Task Types</vt:lpstr>
      <vt:lpstr>Claims Driving Design: Mathematics</vt:lpstr>
      <vt:lpstr>Prototype Item Discussion</vt:lpstr>
      <vt:lpstr>Oklahoma Assessment Transition</vt:lpstr>
      <vt:lpstr>Effective Instruction</vt:lpstr>
      <vt:lpstr>Slide 14</vt:lpstr>
      <vt:lpstr>Slide 15</vt:lpstr>
      <vt:lpstr>Mingle (Elementary)</vt:lpstr>
      <vt:lpstr>Data Sets (Secondary)</vt:lpstr>
      <vt:lpstr>Questions</vt:lpstr>
    </vt:vector>
  </TitlesOfParts>
  <Company>Oklahoma State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Danker</dc:creator>
  <cp:lastModifiedBy>Teacher</cp:lastModifiedBy>
  <cp:revision>17</cp:revision>
  <dcterms:created xsi:type="dcterms:W3CDTF">2011-08-25T15:51:42Z</dcterms:created>
  <dcterms:modified xsi:type="dcterms:W3CDTF">2012-10-29T19:28:28Z</dcterms:modified>
</cp:coreProperties>
</file>